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92" r:id="rId4"/>
    <p:sldId id="346" r:id="rId5"/>
    <p:sldId id="349" r:id="rId6"/>
    <p:sldId id="345" r:id="rId7"/>
    <p:sldId id="314" r:id="rId8"/>
    <p:sldId id="293" r:id="rId9"/>
    <p:sldId id="315" r:id="rId10"/>
    <p:sldId id="316" r:id="rId11"/>
    <p:sldId id="302" r:id="rId12"/>
    <p:sldId id="312" r:id="rId13"/>
    <p:sldId id="282" r:id="rId14"/>
    <p:sldId id="308" r:id="rId15"/>
    <p:sldId id="299" r:id="rId16"/>
    <p:sldId id="300" r:id="rId17"/>
    <p:sldId id="301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327" r:id="rId26"/>
    <p:sldId id="328" r:id="rId27"/>
    <p:sldId id="331" r:id="rId28"/>
    <p:sldId id="333" r:id="rId29"/>
    <p:sldId id="332" r:id="rId30"/>
    <p:sldId id="326" r:id="rId31"/>
    <p:sldId id="329" r:id="rId32"/>
    <p:sldId id="330" r:id="rId33"/>
    <p:sldId id="334" r:id="rId34"/>
    <p:sldId id="335" r:id="rId35"/>
    <p:sldId id="336" r:id="rId36"/>
    <p:sldId id="337" r:id="rId37"/>
    <p:sldId id="338" r:id="rId38"/>
    <p:sldId id="339" r:id="rId39"/>
    <p:sldId id="340" r:id="rId40"/>
    <p:sldId id="348" r:id="rId41"/>
    <p:sldId id="350" r:id="rId42"/>
    <p:sldId id="341" r:id="rId43"/>
    <p:sldId id="342" r:id="rId44"/>
    <p:sldId id="343" r:id="rId45"/>
    <p:sldId id="344" r:id="rId46"/>
    <p:sldId id="275" r:id="rId4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38" autoAdjust="0"/>
  </p:normalViewPr>
  <p:slideViewPr>
    <p:cSldViewPr>
      <p:cViewPr varScale="1">
        <p:scale>
          <a:sx n="70" d="100"/>
          <a:sy n="70" d="100"/>
        </p:scale>
        <p:origin x="-138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YenKute\Desktop\Bug%20List_Panda_Edited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YenKute\Desktop\Bug%20List_Panda_Edited.xls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YenKute\Desktop\Bug%20List_Panda_Edited.xls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YenKute\Desktop\Bug%20List_Panda_Edited.xls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YenKute\Desktop\Bug%20List_Panda_Edited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UT cases</a:t>
            </a:r>
            <a:r>
              <a:rPr lang="en-US" baseline="0"/>
              <a:t> number</a:t>
            </a:r>
            <a:endParaRPr lang="en-US"/>
          </a:p>
        </c:rich>
      </c:tx>
      <c:layout/>
      <c:overlay val="0"/>
    </c:title>
    <c:autoTitleDeleted val="0"/>
    <c:view3D>
      <c:rotX val="15"/>
      <c:rotY val="20"/>
      <c:depthPercent val="10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v>UT cases Plan</c:v>
          </c:tx>
          <c:invertIfNegative val="0"/>
          <c:cat>
            <c:strLit>
              <c:ptCount val="3"/>
              <c:pt idx="0">
                <c:v>AOP</c:v>
              </c:pt>
              <c:pt idx="1">
                <c:v>FUFO</c:v>
              </c:pt>
              <c:pt idx="2">
                <c:v>AOC</c:v>
              </c:pt>
            </c:strLit>
          </c:cat>
          <c:val>
            <c:numRef>
              <c:f>New!$B$4:$B$6</c:f>
              <c:numCache>
                <c:formatCode>General</c:formatCode>
                <c:ptCount val="3"/>
                <c:pt idx="0">
                  <c:v>55</c:v>
                </c:pt>
                <c:pt idx="1">
                  <c:v>20</c:v>
                </c:pt>
                <c:pt idx="2">
                  <c:v>45</c:v>
                </c:pt>
              </c:numCache>
            </c:numRef>
          </c:val>
        </c:ser>
        <c:ser>
          <c:idx val="1"/>
          <c:order val="1"/>
          <c:tx>
            <c:v>UT Cases Actual</c:v>
          </c:tx>
          <c:invertIfNegative val="0"/>
          <c:cat>
            <c:strLit>
              <c:ptCount val="3"/>
              <c:pt idx="0">
                <c:v>AOP</c:v>
              </c:pt>
              <c:pt idx="1">
                <c:v>FUFO</c:v>
              </c:pt>
              <c:pt idx="2">
                <c:v>AOC</c:v>
              </c:pt>
            </c:strLit>
          </c:cat>
          <c:val>
            <c:numRef>
              <c:f>New!$C$4:$C$6</c:f>
              <c:numCache>
                <c:formatCode>General</c:formatCode>
                <c:ptCount val="3"/>
                <c:pt idx="0">
                  <c:v>58</c:v>
                </c:pt>
                <c:pt idx="1">
                  <c:v>25</c:v>
                </c:pt>
                <c:pt idx="2">
                  <c:v>48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00372864"/>
        <c:axId val="100374400"/>
        <c:axId val="0"/>
      </c:bar3DChart>
      <c:catAx>
        <c:axId val="100372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100374400"/>
        <c:crosses val="autoZero"/>
        <c:auto val="1"/>
        <c:lblAlgn val="ctr"/>
        <c:lblOffset val="100"/>
        <c:noMultiLvlLbl val="0"/>
      </c:catAx>
      <c:valAx>
        <c:axId val="100374400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crossAx val="100372864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AT cases</a:t>
            </a:r>
            <a:r>
              <a:rPr lang="en-US" baseline="0"/>
              <a:t> number</a:t>
            </a:r>
            <a:endParaRPr lang="en-US"/>
          </a:p>
        </c:rich>
      </c:tx>
      <c:layout/>
      <c:overlay val="0"/>
    </c:title>
    <c:autoTitleDeleted val="0"/>
    <c:view3D>
      <c:rotX val="15"/>
      <c:rotY val="20"/>
      <c:depthPercent val="10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v>AT cases Plan</c:v>
          </c:tx>
          <c:invertIfNegative val="0"/>
          <c:cat>
            <c:strLit>
              <c:ptCount val="3"/>
              <c:pt idx="0">
                <c:v>AOP</c:v>
              </c:pt>
              <c:pt idx="1">
                <c:v>FUFO</c:v>
              </c:pt>
              <c:pt idx="2">
                <c:v>AOC</c:v>
              </c:pt>
            </c:strLit>
          </c:cat>
          <c:val>
            <c:numRef>
              <c:f>New!$J$4:$J$6</c:f>
              <c:numCache>
                <c:formatCode>General</c:formatCode>
                <c:ptCount val="3"/>
                <c:pt idx="0">
                  <c:v>15</c:v>
                </c:pt>
                <c:pt idx="1">
                  <c:v>5</c:v>
                </c:pt>
                <c:pt idx="2">
                  <c:v>12</c:v>
                </c:pt>
              </c:numCache>
            </c:numRef>
          </c:val>
        </c:ser>
        <c:ser>
          <c:idx val="1"/>
          <c:order val="1"/>
          <c:tx>
            <c:v>AT cases Actual</c:v>
          </c:tx>
          <c:invertIfNegative val="0"/>
          <c:cat>
            <c:strLit>
              <c:ptCount val="3"/>
              <c:pt idx="0">
                <c:v>AOP</c:v>
              </c:pt>
              <c:pt idx="1">
                <c:v>FUFO</c:v>
              </c:pt>
              <c:pt idx="2">
                <c:v>AOC</c:v>
              </c:pt>
            </c:strLit>
          </c:cat>
          <c:val>
            <c:numRef>
              <c:f>New!$K$4:$K$6</c:f>
              <c:numCache>
                <c:formatCode>General</c:formatCode>
                <c:ptCount val="3"/>
                <c:pt idx="0">
                  <c:v>17</c:v>
                </c:pt>
                <c:pt idx="1">
                  <c:v>6</c:v>
                </c:pt>
                <c:pt idx="2">
                  <c:v>13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00304768"/>
        <c:axId val="100306304"/>
        <c:axId val="0"/>
      </c:bar3DChart>
      <c:catAx>
        <c:axId val="100304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100306304"/>
        <c:crosses val="autoZero"/>
        <c:auto val="1"/>
        <c:lblAlgn val="ctr"/>
        <c:lblOffset val="100"/>
        <c:noMultiLvlLbl val="0"/>
      </c:catAx>
      <c:valAx>
        <c:axId val="100306304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crossAx val="100304768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ST cases</a:t>
            </a:r>
            <a:r>
              <a:rPr lang="en-US" baseline="0"/>
              <a:t> number</a:t>
            </a:r>
            <a:endParaRPr lang="en-US"/>
          </a:p>
        </c:rich>
      </c:tx>
      <c:layout/>
      <c:overlay val="0"/>
    </c:title>
    <c:autoTitleDeleted val="0"/>
    <c:view3D>
      <c:rotX val="15"/>
      <c:rotY val="20"/>
      <c:depthPercent val="10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v>ST cases Plan</c:v>
          </c:tx>
          <c:invertIfNegative val="0"/>
          <c:cat>
            <c:strLit>
              <c:ptCount val="3"/>
              <c:pt idx="0">
                <c:v>AOP</c:v>
              </c:pt>
              <c:pt idx="1">
                <c:v>FUFO</c:v>
              </c:pt>
              <c:pt idx="2">
                <c:v>AOC</c:v>
              </c:pt>
            </c:strLit>
          </c:cat>
          <c:val>
            <c:numRef>
              <c:f>New!$F$4:$F$6</c:f>
              <c:numCache>
                <c:formatCode>General</c:formatCode>
                <c:ptCount val="3"/>
                <c:pt idx="0">
                  <c:v>40</c:v>
                </c:pt>
                <c:pt idx="1">
                  <c:v>16</c:v>
                </c:pt>
                <c:pt idx="2">
                  <c:v>36</c:v>
                </c:pt>
              </c:numCache>
            </c:numRef>
          </c:val>
        </c:ser>
        <c:ser>
          <c:idx val="1"/>
          <c:order val="1"/>
          <c:tx>
            <c:v>ST cases Actual</c:v>
          </c:tx>
          <c:invertIfNegative val="0"/>
          <c:cat>
            <c:strLit>
              <c:ptCount val="3"/>
              <c:pt idx="0">
                <c:v>AOP</c:v>
              </c:pt>
              <c:pt idx="1">
                <c:v>FUFO</c:v>
              </c:pt>
              <c:pt idx="2">
                <c:v>AOC</c:v>
              </c:pt>
            </c:strLit>
          </c:cat>
          <c:val>
            <c:numRef>
              <c:f>New!$G$4:$G$6</c:f>
              <c:numCache>
                <c:formatCode>General</c:formatCode>
                <c:ptCount val="3"/>
                <c:pt idx="0">
                  <c:v>53</c:v>
                </c:pt>
                <c:pt idx="1">
                  <c:v>27</c:v>
                </c:pt>
                <c:pt idx="2">
                  <c:v>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17705344"/>
        <c:axId val="137490816"/>
        <c:axId val="0"/>
      </c:bar3DChart>
      <c:catAx>
        <c:axId val="117705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137490816"/>
        <c:crosses val="autoZero"/>
        <c:auto val="1"/>
        <c:lblAlgn val="ctr"/>
        <c:lblOffset val="100"/>
        <c:noMultiLvlLbl val="0"/>
      </c:catAx>
      <c:valAx>
        <c:axId val="137490816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crossAx val="117705344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v>Test case Density</c:v>
          </c:tx>
          <c:dPt>
            <c:idx val="0"/>
            <c:bubble3D val="0"/>
          </c:dPt>
          <c:dPt>
            <c:idx val="1"/>
            <c:bubble3D val="0"/>
          </c:dPt>
          <c:dPt>
            <c:idx val="2"/>
            <c:bubble3D val="0"/>
          </c:dPt>
          <c:dLbls>
            <c:txPr>
              <a:bodyPr/>
              <a:lstStyle/>
              <a:p>
                <a:pPr>
                  <a:defRPr sz="1200"/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Lit>
              <c:ptCount val="3"/>
              <c:pt idx="0">
                <c:v>AOP</c:v>
              </c:pt>
              <c:pt idx="1">
                <c:v>FUFO</c:v>
              </c:pt>
              <c:pt idx="2">
                <c:v>AOC</c:v>
              </c:pt>
            </c:strLit>
          </c:cat>
          <c:val>
            <c:numRef>
              <c:f>New!$P$4:$P$6</c:f>
              <c:numCache>
                <c:formatCode>General</c:formatCode>
                <c:ptCount val="3"/>
                <c:pt idx="0">
                  <c:v>128</c:v>
                </c:pt>
                <c:pt idx="1">
                  <c:v>58</c:v>
                </c:pt>
                <c:pt idx="2">
                  <c:v>99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  <c:spPr>
        <a:noFill/>
        <a:ln w="25400">
          <a:noFill/>
        </a:ln>
      </c:spPr>
    </c:plotArea>
    <c:plotVisOnly val="1"/>
    <c:dispBlanksAs val="zero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Bug</a:t>
            </a:r>
            <a:r>
              <a:rPr lang="en-US" baseline="0"/>
              <a:t> </a:t>
            </a:r>
            <a:r>
              <a:rPr lang="en-US"/>
              <a:t>Density</a:t>
            </a:r>
          </a:p>
        </c:rich>
      </c:tx>
      <c:layout/>
      <c:overlay val="0"/>
    </c:title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dPt>
            <c:idx val="0"/>
            <c:bubble3D val="0"/>
          </c:dPt>
          <c:dPt>
            <c:idx val="1"/>
            <c:bubble3D val="0"/>
          </c:dPt>
          <c:dPt>
            <c:idx val="2"/>
            <c:bubble3D val="0"/>
          </c:dPt>
          <c:dLbls>
            <c:txPr>
              <a:bodyPr/>
              <a:lstStyle/>
              <a:p>
                <a:pPr>
                  <a:defRPr sz="1200"/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Lit>
              <c:ptCount val="3"/>
              <c:pt idx="0">
                <c:v>AOP</c:v>
              </c:pt>
              <c:pt idx="1">
                <c:v>FUFO</c:v>
              </c:pt>
              <c:pt idx="2">
                <c:v>AOC</c:v>
              </c:pt>
            </c:strLit>
          </c:cat>
          <c:val>
            <c:numRef>
              <c:f>New!$Q$4:$Q$6</c:f>
              <c:numCache>
                <c:formatCode>General</c:formatCode>
                <c:ptCount val="3"/>
                <c:pt idx="0">
                  <c:v>18</c:v>
                </c:pt>
                <c:pt idx="1">
                  <c:v>8</c:v>
                </c:pt>
                <c:pt idx="2">
                  <c:v>14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  <c:spPr>
        <a:noFill/>
        <a:ln w="25400">
          <a:noFill/>
        </a:ln>
      </c:spPr>
    </c:plotArea>
    <c:plotVisOnly val="1"/>
    <c:dispBlanksAs val="zero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70FD8A-171E-4AE9-943A-396A93C2025A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CFEB58-6601-4603-BE4B-D0D0E1EFCA82}">
      <dgm:prSet phldrT="[Text]"/>
      <dgm:spPr>
        <a:solidFill>
          <a:srgbClr val="00B050"/>
        </a:solidFill>
      </dgm:spPr>
      <dgm:t>
        <a:bodyPr/>
        <a:lstStyle/>
        <a:p>
          <a:pPr algn="ctr"/>
          <a:r>
            <a:rPr lang="en-US" dirty="0" smtClean="0">
              <a:solidFill>
                <a:srgbClr val="002060"/>
              </a:solidFill>
            </a:rPr>
            <a:t>Successfully proved the correctness of the aforementioned algorithms.</a:t>
          </a:r>
          <a:endParaRPr lang="en-US" dirty="0">
            <a:solidFill>
              <a:srgbClr val="002060"/>
            </a:solidFill>
          </a:endParaRPr>
        </a:p>
      </dgm:t>
    </dgm:pt>
    <dgm:pt modelId="{2ED3CCD2-6FE6-4BAE-B603-BE2DE10B2602}" type="parTrans" cxnId="{156BC6FA-FEAF-405A-A01C-4108AE0246B9}">
      <dgm:prSet/>
      <dgm:spPr/>
      <dgm:t>
        <a:bodyPr/>
        <a:lstStyle/>
        <a:p>
          <a:endParaRPr lang="en-US"/>
        </a:p>
      </dgm:t>
    </dgm:pt>
    <dgm:pt modelId="{67F18D5F-1C64-433A-B771-C03343EC295E}" type="sibTrans" cxnId="{156BC6FA-FEAF-405A-A01C-4108AE0246B9}">
      <dgm:prSet/>
      <dgm:spPr/>
      <dgm:t>
        <a:bodyPr/>
        <a:lstStyle/>
        <a:p>
          <a:endParaRPr lang="en-US"/>
        </a:p>
      </dgm:t>
    </dgm:pt>
    <dgm:pt modelId="{04CA2772-7FC8-49EA-B669-16D7D1FFFDAC}">
      <dgm:prSet phldrT="[Text]"/>
      <dgm:spPr>
        <a:solidFill>
          <a:srgbClr val="00B050"/>
        </a:solidFill>
      </dgm:spPr>
      <dgm:t>
        <a:bodyPr/>
        <a:lstStyle/>
        <a:p>
          <a:pPr algn="ctr"/>
          <a:r>
            <a:rPr lang="en-US" dirty="0" smtClean="0">
              <a:solidFill>
                <a:srgbClr val="002060"/>
              </a:solidFill>
            </a:rPr>
            <a:t>Understand more about this flying platform for further improvement and development.</a:t>
          </a:r>
          <a:endParaRPr lang="en-US" dirty="0">
            <a:solidFill>
              <a:srgbClr val="002060"/>
            </a:solidFill>
          </a:endParaRPr>
        </a:p>
      </dgm:t>
    </dgm:pt>
    <dgm:pt modelId="{74DF7EDD-ABEB-4E21-A819-5B2BC89F8B1A}" type="parTrans" cxnId="{D4D9CE6C-F0BC-4F61-AA15-5E53DC8D8777}">
      <dgm:prSet/>
      <dgm:spPr/>
      <dgm:t>
        <a:bodyPr/>
        <a:lstStyle/>
        <a:p>
          <a:endParaRPr lang="en-US"/>
        </a:p>
      </dgm:t>
    </dgm:pt>
    <dgm:pt modelId="{A46894C8-7F7C-4639-AB4E-A46EFBADCD03}" type="sibTrans" cxnId="{D4D9CE6C-F0BC-4F61-AA15-5E53DC8D8777}">
      <dgm:prSet/>
      <dgm:spPr/>
      <dgm:t>
        <a:bodyPr/>
        <a:lstStyle/>
        <a:p>
          <a:endParaRPr lang="en-US"/>
        </a:p>
      </dgm:t>
    </dgm:pt>
    <dgm:pt modelId="{6D4A7AD5-A40F-4DD0-A619-7F065C1C10C7}" type="pres">
      <dgm:prSet presAssocID="{1470FD8A-171E-4AE9-943A-396A93C2025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66273FF-6972-4C09-865B-4EB7AA7715C8}" type="pres">
      <dgm:prSet presAssocID="{F8CFEB58-6601-4603-BE4B-D0D0E1EFCA82}" presName="parentText" presStyleLbl="node1" presStyleIdx="0" presStyleCnt="2" custScaleY="7191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540005-C798-449D-81F9-EF0A26956731}" type="pres">
      <dgm:prSet presAssocID="{67F18D5F-1C64-433A-B771-C03343EC295E}" presName="spacer" presStyleCnt="0"/>
      <dgm:spPr/>
    </dgm:pt>
    <dgm:pt modelId="{2AFDE1C0-DCA7-4465-AED5-2AD9C050A905}" type="pres">
      <dgm:prSet presAssocID="{04CA2772-7FC8-49EA-B669-16D7D1FFFDAC}" presName="parentText" presStyleLbl="node1" presStyleIdx="1" presStyleCnt="2" custScaleY="7460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2EA0F9C-CBFC-437C-BC50-FB3766B7D420}" type="presOf" srcId="{1470FD8A-171E-4AE9-943A-396A93C2025A}" destId="{6D4A7AD5-A40F-4DD0-A619-7F065C1C10C7}" srcOrd="0" destOrd="0" presId="urn:microsoft.com/office/officeart/2005/8/layout/vList2"/>
    <dgm:cxn modelId="{443E64F3-9ECE-478F-AC55-BB6E3CA37D65}" type="presOf" srcId="{F8CFEB58-6601-4603-BE4B-D0D0E1EFCA82}" destId="{F66273FF-6972-4C09-865B-4EB7AA7715C8}" srcOrd="0" destOrd="0" presId="urn:microsoft.com/office/officeart/2005/8/layout/vList2"/>
    <dgm:cxn modelId="{156BC6FA-FEAF-405A-A01C-4108AE0246B9}" srcId="{1470FD8A-171E-4AE9-943A-396A93C2025A}" destId="{F8CFEB58-6601-4603-BE4B-D0D0E1EFCA82}" srcOrd="0" destOrd="0" parTransId="{2ED3CCD2-6FE6-4BAE-B603-BE2DE10B2602}" sibTransId="{67F18D5F-1C64-433A-B771-C03343EC295E}"/>
    <dgm:cxn modelId="{D4D9CE6C-F0BC-4F61-AA15-5E53DC8D8777}" srcId="{1470FD8A-171E-4AE9-943A-396A93C2025A}" destId="{04CA2772-7FC8-49EA-B669-16D7D1FFFDAC}" srcOrd="1" destOrd="0" parTransId="{74DF7EDD-ABEB-4E21-A819-5B2BC89F8B1A}" sibTransId="{A46894C8-7F7C-4639-AB4E-A46EFBADCD03}"/>
    <dgm:cxn modelId="{52FF0D6E-B8CD-4841-852B-957D19876C98}" type="presOf" srcId="{04CA2772-7FC8-49EA-B669-16D7D1FFFDAC}" destId="{2AFDE1C0-DCA7-4465-AED5-2AD9C050A905}" srcOrd="0" destOrd="0" presId="urn:microsoft.com/office/officeart/2005/8/layout/vList2"/>
    <dgm:cxn modelId="{059CE9E2-B737-4EF5-B20A-D2FD65D14BB1}" type="presParOf" srcId="{6D4A7AD5-A40F-4DD0-A619-7F065C1C10C7}" destId="{F66273FF-6972-4C09-865B-4EB7AA7715C8}" srcOrd="0" destOrd="0" presId="urn:microsoft.com/office/officeart/2005/8/layout/vList2"/>
    <dgm:cxn modelId="{5C3AD779-7A35-46BE-81E9-AF84159C93F6}" type="presParOf" srcId="{6D4A7AD5-A40F-4DD0-A619-7F065C1C10C7}" destId="{FD540005-C798-449D-81F9-EF0A26956731}" srcOrd="1" destOrd="0" presId="urn:microsoft.com/office/officeart/2005/8/layout/vList2"/>
    <dgm:cxn modelId="{DA3E3C64-E7C0-4B50-A386-BFD6DAB619CB}" type="presParOf" srcId="{6D4A7AD5-A40F-4DD0-A619-7F065C1C10C7}" destId="{2AFDE1C0-DCA7-4465-AED5-2AD9C050A905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6273FF-6972-4C09-865B-4EB7AA7715C8}">
      <dsp:nvSpPr>
        <dsp:cNvPr id="0" name=""/>
        <dsp:cNvSpPr/>
      </dsp:nvSpPr>
      <dsp:spPr>
        <a:xfrm>
          <a:off x="0" y="239476"/>
          <a:ext cx="6096000" cy="2000917"/>
        </a:xfrm>
        <a:prstGeom prst="roundRect">
          <a:avLst/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solidFill>
                <a:srgbClr val="002060"/>
              </a:solidFill>
            </a:rPr>
            <a:t>Successfully proved the correctness of the aforementioned algorithms.</a:t>
          </a:r>
          <a:endParaRPr lang="en-US" sz="3100" kern="1200" dirty="0">
            <a:solidFill>
              <a:srgbClr val="002060"/>
            </a:solidFill>
          </a:endParaRPr>
        </a:p>
      </dsp:txBody>
      <dsp:txXfrm>
        <a:off x="97677" y="337153"/>
        <a:ext cx="5900646" cy="1805563"/>
      </dsp:txXfrm>
    </dsp:sp>
    <dsp:sp modelId="{2AFDE1C0-DCA7-4465-AED5-2AD9C050A905}">
      <dsp:nvSpPr>
        <dsp:cNvPr id="0" name=""/>
        <dsp:cNvSpPr/>
      </dsp:nvSpPr>
      <dsp:spPr>
        <a:xfrm>
          <a:off x="0" y="2358474"/>
          <a:ext cx="6096000" cy="2075649"/>
        </a:xfrm>
        <a:prstGeom prst="roundRect">
          <a:avLst/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solidFill>
                <a:srgbClr val="002060"/>
              </a:solidFill>
            </a:rPr>
            <a:t>Understand more about this flying platform for further improvement and development.</a:t>
          </a:r>
          <a:endParaRPr lang="en-US" sz="3100" kern="1200" dirty="0">
            <a:solidFill>
              <a:srgbClr val="002060"/>
            </a:solidFill>
          </a:endParaRPr>
        </a:p>
      </dsp:txBody>
      <dsp:txXfrm>
        <a:off x="101325" y="2459799"/>
        <a:ext cx="5893350" cy="18729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4C76BACA-9622-492E-A21C-CF4290F0BE4B}" type="datetimeFigureOut">
              <a:rPr lang="en-US"/>
              <a:pPr>
                <a:defRPr/>
              </a:pPr>
              <a:t>8/22/2012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9C419275-3C8F-4DE4-8505-29DD2148CE5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7253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419275-3C8F-4DE4-8505-29DD2148CE51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975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419275-3C8F-4DE4-8505-29DD2148CE51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135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71775" y="549275"/>
            <a:ext cx="6372225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9" descr="Light horizontal"/>
          <p:cNvSpPr>
            <a:spLocks noChangeArrowheads="1"/>
          </p:cNvSpPr>
          <p:nvPr/>
        </p:nvSpPr>
        <p:spPr bwMode="gray">
          <a:xfrm>
            <a:off x="9525" y="9525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invGray">
          <a:xfrm>
            <a:off x="0" y="4267200"/>
            <a:ext cx="9153525" cy="1103313"/>
          </a:xfrm>
          <a:prstGeom prst="rect">
            <a:avLst/>
          </a:prstGeom>
          <a:solidFill>
            <a:schemeClr val="accent1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7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28575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grpSp>
        <p:nvGrpSpPr>
          <p:cNvPr id="8" name="Group 16"/>
          <p:cNvGrpSpPr>
            <a:grpSpLocks/>
          </p:cNvGrpSpPr>
          <p:nvPr/>
        </p:nvGrpSpPr>
        <p:grpSpPr bwMode="auto">
          <a:xfrm>
            <a:off x="4254500" y="5838825"/>
            <a:ext cx="1079500" cy="633413"/>
            <a:chOff x="2680" y="3678"/>
            <a:chExt cx="680" cy="399"/>
          </a:xfrm>
        </p:grpSpPr>
        <p:sp>
          <p:nvSpPr>
            <p:cNvPr id="9" name="Text Box 14"/>
            <p:cNvSpPr txBox="1">
              <a:spLocks noChangeArrowheads="1"/>
            </p:cNvSpPr>
            <p:nvPr/>
          </p:nvSpPr>
          <p:spPr bwMode="gray">
            <a:xfrm>
              <a:off x="2680" y="3789"/>
              <a:ext cx="6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400" b="1" dirty="0">
                  <a:solidFill>
                    <a:schemeClr val="tx2"/>
                  </a:solidFill>
                </a:rPr>
                <a:t>LOGO</a:t>
              </a:r>
            </a:p>
          </p:txBody>
        </p:sp>
        <p:sp>
          <p:nvSpPr>
            <p:cNvPr id="10" name="AutoShape 15"/>
            <p:cNvSpPr>
              <a:spLocks noChangeArrowheads="1"/>
            </p:cNvSpPr>
            <p:nvPr/>
          </p:nvSpPr>
          <p:spPr bwMode="gray">
            <a:xfrm rot="5400000">
              <a:off x="2928" y="3493"/>
              <a:ext cx="172" cy="542"/>
            </a:xfrm>
            <a:prstGeom prst="moon">
              <a:avLst>
                <a:gd name="adj" fmla="val 21208"/>
              </a:avLst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191000"/>
            <a:ext cx="7239000" cy="1012825"/>
          </a:xfrm>
        </p:spPr>
        <p:txBody>
          <a:bodyPr/>
          <a:lstStyle>
            <a:lvl1pPr algn="l">
              <a:defRPr sz="4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524000" y="5181600"/>
            <a:ext cx="70866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A5067014-ED64-4580-817C-927B5D94BA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53F1E9-51B5-4F0A-8F43-E26BA24B40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319088"/>
            <a:ext cx="2057400" cy="60055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19088"/>
            <a:ext cx="6019800" cy="60055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EA24F4-3696-4038-89AE-53FDB48D9D4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9088"/>
            <a:ext cx="7391400" cy="563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076325"/>
            <a:ext cx="8229600" cy="5248275"/>
          </a:xfrm>
        </p:spPr>
        <p:txBody>
          <a:bodyPr/>
          <a:lstStyle/>
          <a:p>
            <a:pPr lvl="0"/>
            <a:r>
              <a:rPr lang="en-US" noProof="0" dirty="0" smtClean="0"/>
              <a:t>Click icon to add table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9979D-D974-42BD-8E15-4F681FC8F89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C98071-8A9B-444A-806A-782BE84EBE4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9861C-43E3-4B9A-B1C9-7020821A5C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763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763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F4C46B-D560-49A9-A053-CD8E3812778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CCD6CB-4C1C-4D1B-8E8F-ED363C0A499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7FFCBB-AEC1-4327-9730-14005C830D7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879F10-7E07-4D06-BBB9-5B96EE4C447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C522C0-9368-4DDE-81B6-E55BD14D4F1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8C52DC-936B-4CCE-A6DA-9192BA0706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 descr="Light horizontal"/>
          <p:cNvSpPr>
            <a:spLocks noChangeArrowheads="1"/>
          </p:cNvSpPr>
          <p:nvPr/>
        </p:nvSpPr>
        <p:spPr bwMode="gray">
          <a:xfrm>
            <a:off x="-9525" y="0"/>
            <a:ext cx="481013" cy="6858000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0" y="0"/>
            <a:ext cx="9153525" cy="685800"/>
          </a:xfrm>
          <a:prstGeom prst="rect">
            <a:avLst/>
          </a:prstGeom>
          <a:solidFill>
            <a:schemeClr val="accent1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33" name="AutoShape 9"/>
          <p:cNvSpPr>
            <a:spLocks noChangeArrowheads="1"/>
          </p:cNvSpPr>
          <p:nvPr/>
        </p:nvSpPr>
        <p:spPr bwMode="ltGray">
          <a:xfrm>
            <a:off x="304800" y="288925"/>
            <a:ext cx="7670800" cy="644525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28575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76325"/>
            <a:ext cx="8229600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5E5C3577-390E-48B7-B578-843DBF352A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Title Placeholder 2"/>
          <p:cNvSpPr>
            <a:spLocks noGrp="1" noChangeArrowheads="1"/>
          </p:cNvSpPr>
          <p:nvPr>
            <p:ph type="title"/>
          </p:nvPr>
        </p:nvSpPr>
        <p:spPr bwMode="white">
          <a:xfrm>
            <a:off x="457200" y="319088"/>
            <a:ext cx="73914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7" name="Text Box 13"/>
          <p:cNvSpPr txBox="1">
            <a:spLocks noChangeArrowheads="1"/>
          </p:cNvSpPr>
          <p:nvPr/>
        </p:nvSpPr>
        <p:spPr bwMode="white">
          <a:xfrm>
            <a:off x="8153400" y="261938"/>
            <a:ext cx="990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chemeClr val="bg1"/>
                </a:solidFill>
              </a:rPr>
              <a:t>LOGO</a:t>
            </a:r>
          </a:p>
        </p:txBody>
      </p:sp>
      <p:sp>
        <p:nvSpPr>
          <p:cNvPr id="1038" name="AutoShape 14"/>
          <p:cNvSpPr>
            <a:spLocks noChangeArrowheads="1"/>
          </p:cNvSpPr>
          <p:nvPr/>
        </p:nvSpPr>
        <p:spPr bwMode="gray">
          <a:xfrm rot="5400000">
            <a:off x="8458201" y="-196850"/>
            <a:ext cx="273050" cy="860425"/>
          </a:xfrm>
          <a:prstGeom prst="moon">
            <a:avLst>
              <a:gd name="adj" fmla="val 21208"/>
            </a:avLst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5.emf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FUFO Project</a:t>
            </a:r>
          </a:p>
        </p:txBody>
      </p:sp>
      <p:sp>
        <p:nvSpPr>
          <p:cNvPr id="3075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Final Report</a:t>
            </a:r>
          </a:p>
        </p:txBody>
      </p:sp>
      <p:sp>
        <p:nvSpPr>
          <p:cNvPr id="307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ECBA4F3-4748-4AF3-B913-CCB6DEB6A050}" type="slidenum">
              <a:rPr lang="en-US" smtClean="0"/>
              <a:pPr/>
              <a:t>1</a:t>
            </a:fld>
            <a:endParaRPr lang="en-US" dirty="0" smtClean="0"/>
          </a:p>
        </p:txBody>
      </p:sp>
      <p:pic>
        <p:nvPicPr>
          <p:cNvPr id="6" name="Picture 5" descr="logo_fin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438400"/>
            <a:ext cx="2438400" cy="243840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19575" y="5791200"/>
            <a:ext cx="10382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98B75C5-E081-4EFD-B3D5-BEA8AC4A8D4D}" type="slidenum">
              <a:rPr lang="en-US" smtClean="0"/>
              <a:pPr/>
              <a:t>10</a:t>
            </a:fld>
            <a:endParaRPr lang="en-US" dirty="0" smtClean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Idea</a:t>
            </a:r>
            <a:endParaRPr lang="en-US" sz="3500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pPr lvl="1"/>
            <a:r>
              <a:rPr lang="en-US" dirty="0" smtClean="0"/>
              <a:t>Develop a </a:t>
            </a:r>
            <a:r>
              <a:rPr lang="en-US" dirty="0" err="1" smtClean="0"/>
              <a:t>Quadrocopter</a:t>
            </a:r>
            <a:r>
              <a:rPr lang="en-US" dirty="0" smtClean="0"/>
              <a:t> for observation purpose. </a:t>
            </a:r>
          </a:p>
          <a:p>
            <a:pPr lvl="1"/>
            <a:endParaRPr lang="en-US" dirty="0" smtClean="0"/>
          </a:p>
        </p:txBody>
      </p:sp>
      <p:sp>
        <p:nvSpPr>
          <p:cNvPr id="10" name="Rounded Rectangle 9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pic>
        <p:nvPicPr>
          <p:cNvPr id="17" name="Picture 16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2209800"/>
            <a:ext cx="8229600" cy="3733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5965717"/>
              </p:ext>
            </p:extLst>
          </p:nvPr>
        </p:nvGraphicFramePr>
        <p:xfrm>
          <a:off x="457200" y="1630680"/>
          <a:ext cx="8229600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1752600"/>
                <a:gridCol w="1676400"/>
                <a:gridCol w="27432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Quadrocopter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Helicopter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Fixed-Wing aircraft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Aerodynamics mechanical</a:t>
                      </a:r>
                      <a:r>
                        <a:rPr lang="en-US" baseline="0" dirty="0" smtClean="0"/>
                        <a:t> design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C000"/>
                          </a:solidFill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Complicated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Complicated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Control</a:t>
                      </a:r>
                      <a:r>
                        <a:rPr lang="en-US" baseline="0" dirty="0" smtClean="0"/>
                        <a:t> 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C000"/>
                          </a:solidFill>
                        </a:rPr>
                        <a:t>Medium</a:t>
                      </a:r>
                      <a:endParaRPr lang="en-US" b="1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C000"/>
                          </a:solidFill>
                        </a:rPr>
                        <a:t>Medium</a:t>
                      </a:r>
                      <a:endParaRPr lang="en-US" b="1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Complicated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Runway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B050"/>
                          </a:solidFill>
                        </a:rPr>
                        <a:t>No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B050"/>
                          </a:solidFill>
                        </a:rPr>
                        <a:t>No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Yes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3276600"/>
            <a:ext cx="82296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lang="en-US" sz="2800" kern="0" dirty="0" smtClean="0">
              <a:latin typeface="+mn-lt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tabLst/>
              <a:defRPr/>
            </a:pPr>
            <a:r>
              <a:rPr lang="en-US" sz="2800" kern="0" dirty="0">
                <a:latin typeface="+mn-lt"/>
              </a:rPr>
              <a:t> </a:t>
            </a:r>
            <a:r>
              <a:rPr lang="en-US" sz="2800" kern="0" dirty="0" smtClean="0">
                <a:latin typeface="+mn-lt"/>
              </a:rPr>
              <a:t>    </a:t>
            </a:r>
            <a:r>
              <a:rPr lang="en-US" sz="2800" kern="0" dirty="0" smtClean="0">
                <a:latin typeface="+mn-lt"/>
                <a:sym typeface="Wingdings" pitchFamily="2" charset="2"/>
              </a:rPr>
              <a:t></a:t>
            </a:r>
            <a:r>
              <a:rPr lang="en-US" sz="2800" kern="0" dirty="0" smtClean="0">
                <a:latin typeface="+mn-lt"/>
              </a:rPr>
              <a:t> Quadrocopter is more suitable for embedded Engineering students who are not familiar with aerospace issue and mechanical design.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Idea</a:t>
            </a:r>
            <a:endParaRPr lang="en-US" sz="3500" dirty="0"/>
          </a:p>
        </p:txBody>
      </p:sp>
      <p:sp>
        <p:nvSpPr>
          <p:cNvPr id="14" name="Rounded Rectangle 13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sp>
        <p:nvSpPr>
          <p:cNvPr id="15" name="TextBox 14"/>
          <p:cNvSpPr txBox="1"/>
          <p:nvPr/>
        </p:nvSpPr>
        <p:spPr>
          <a:xfrm>
            <a:off x="457200" y="1143000"/>
            <a:ext cx="6873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Why choosing </a:t>
            </a:r>
            <a:r>
              <a:rPr lang="en-US" sz="2800" b="1" dirty="0" err="1" smtClean="0"/>
              <a:t>Quadrocopter</a:t>
            </a:r>
            <a:r>
              <a:rPr lang="en-US" sz="2800" b="1" dirty="0" smtClean="0"/>
              <a:t> platform?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685800" y="1676401"/>
          <a:ext cx="7772400" cy="2571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2133600"/>
                <a:gridCol w="2590800"/>
              </a:tblGrid>
              <a:tr h="38429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Android phone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In-circuit</a:t>
                      </a:r>
                      <a:r>
                        <a:rPr lang="en-US" baseline="0" dirty="0" smtClean="0"/>
                        <a:t> designs</a:t>
                      </a:r>
                      <a:endParaRPr lang="en-US" dirty="0"/>
                    </a:p>
                  </a:txBody>
                  <a:tcPr/>
                </a:tc>
              </a:tr>
              <a:tr h="384290">
                <a:tc>
                  <a:txBody>
                    <a:bodyPr/>
                    <a:lstStyle/>
                    <a:p>
                      <a:r>
                        <a:rPr lang="en-US" dirty="0" smtClean="0"/>
                        <a:t>Software development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C000"/>
                          </a:solidFill>
                        </a:rPr>
                        <a:t>Android SDK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C000"/>
                          </a:solidFill>
                        </a:rPr>
                        <a:t>Linux,</a:t>
                      </a:r>
                      <a:r>
                        <a:rPr lang="en-US" baseline="0" dirty="0" smtClean="0">
                          <a:solidFill>
                            <a:srgbClr val="FFC000"/>
                          </a:solidFill>
                        </a:rPr>
                        <a:t> C30…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</a:tr>
              <a:tr h="755419">
                <a:tc>
                  <a:txBody>
                    <a:bodyPr/>
                    <a:lstStyle/>
                    <a:p>
                      <a:r>
                        <a:rPr lang="en-US" dirty="0" smtClean="0"/>
                        <a:t>Evaluation of controlling</a:t>
                      </a:r>
                      <a:r>
                        <a:rPr lang="en-US" baseline="0" dirty="0" smtClean="0"/>
                        <a:t> by phone/tablet via Bluetooth?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Yes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No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663296">
                <a:tc>
                  <a:txBody>
                    <a:bodyPr/>
                    <a:lstStyle/>
                    <a:p>
                      <a:r>
                        <a:rPr lang="en-US" dirty="0" smtClean="0"/>
                        <a:t>Risk</a:t>
                      </a:r>
                      <a:r>
                        <a:rPr lang="en-US" baseline="0" dirty="0" smtClean="0"/>
                        <a:t> and complexity in hardware design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Low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High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4290"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Low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High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286000" y="4953000"/>
            <a:ext cx="66992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7030A0"/>
                </a:solidFill>
              </a:rPr>
              <a:t>Has built-in camera, Wi-Fi, 3G module</a:t>
            </a:r>
          </a:p>
        </p:txBody>
      </p:sp>
      <p:cxnSp>
        <p:nvCxnSpPr>
          <p:cNvPr id="16" name="Straight Arrow Connector 15"/>
          <p:cNvCxnSpPr>
            <a:stCxn id="14" idx="0"/>
            <a:endCxn id="21" idx="5"/>
          </p:cNvCxnSpPr>
          <p:nvPr/>
        </p:nvCxnSpPr>
        <p:spPr>
          <a:xfrm rot="16200000" flipV="1">
            <a:off x="4398407" y="3715772"/>
            <a:ext cx="1373515" cy="11009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onut 20"/>
          <p:cNvSpPr/>
          <p:nvPr/>
        </p:nvSpPr>
        <p:spPr>
          <a:xfrm>
            <a:off x="3429000" y="3124200"/>
            <a:ext cx="1295400" cy="533400"/>
          </a:xfrm>
          <a:prstGeom prst="donut">
            <a:avLst>
              <a:gd name="adj" fmla="val 6393"/>
            </a:avLst>
          </a:prstGeom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30A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" name="Donut 25"/>
          <p:cNvSpPr/>
          <p:nvPr/>
        </p:nvSpPr>
        <p:spPr>
          <a:xfrm>
            <a:off x="3429000" y="3810000"/>
            <a:ext cx="1295400" cy="533400"/>
          </a:xfrm>
          <a:prstGeom prst="donut">
            <a:avLst>
              <a:gd name="adj" fmla="val 6393"/>
            </a:avLst>
          </a:prstGeom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7030A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9600" y="5770602"/>
            <a:ext cx="83631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7030A0"/>
                </a:solidFill>
              </a:rPr>
              <a:t>Phone is still usable after this Capstone project</a:t>
            </a:r>
          </a:p>
        </p:txBody>
      </p:sp>
      <p:cxnSp>
        <p:nvCxnSpPr>
          <p:cNvPr id="29" name="Straight Arrow Connector 28"/>
          <p:cNvCxnSpPr>
            <a:stCxn id="28" idx="0"/>
            <a:endCxn id="26" idx="4"/>
          </p:cNvCxnSpPr>
          <p:nvPr/>
        </p:nvCxnSpPr>
        <p:spPr>
          <a:xfrm rot="16200000" flipV="1">
            <a:off x="3720346" y="4699754"/>
            <a:ext cx="1427202" cy="7144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Idea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sp>
        <p:nvSpPr>
          <p:cNvPr id="22" name="TextBox 21"/>
          <p:cNvSpPr txBox="1"/>
          <p:nvPr/>
        </p:nvSpPr>
        <p:spPr>
          <a:xfrm>
            <a:off x="762000" y="1143000"/>
            <a:ext cx="5520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Why choosing Android Phone?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21" grpId="0" animBg="1"/>
      <p:bldP spid="21" grpId="1" animBg="1"/>
      <p:bldP spid="26" grpId="0" animBg="1"/>
      <p:bldP spid="26" grpId="1" animBg="1"/>
      <p:bldP spid="28" grpId="0"/>
      <p:bldP spid="28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2913" y="1409700"/>
            <a:ext cx="8258175" cy="521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9CAEF3E-DFC5-4437-9FE0-5D1A2F7BE344}" type="slidenum">
              <a:rPr lang="en-US" smtClean="0"/>
              <a:pPr/>
              <a:t>13</a:t>
            </a:fld>
            <a:endParaRPr lang="en-US" dirty="0" smtClean="0"/>
          </a:p>
        </p:txBody>
      </p:sp>
      <p:sp>
        <p:nvSpPr>
          <p:cNvPr id="5" name="Explosion 1 4"/>
          <p:cNvSpPr/>
          <p:nvPr/>
        </p:nvSpPr>
        <p:spPr>
          <a:xfrm>
            <a:off x="685800" y="3581400"/>
            <a:ext cx="2286000" cy="914400"/>
          </a:xfrm>
          <a:prstGeom prst="irregularSeal1">
            <a:avLst/>
          </a:prstGeom>
          <a:solidFill>
            <a:srgbClr val="FFFF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6800" y="38100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Sensor data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886200" y="1447800"/>
            <a:ext cx="1447800" cy="609600"/>
            <a:chOff x="3886200" y="1447800"/>
            <a:chExt cx="1447800" cy="609600"/>
          </a:xfrm>
        </p:grpSpPr>
        <p:sp>
          <p:nvSpPr>
            <p:cNvPr id="9" name="Round Diagonal Corner Rectangle 8"/>
            <p:cNvSpPr/>
            <p:nvPr/>
          </p:nvSpPr>
          <p:spPr>
            <a:xfrm>
              <a:off x="3886200" y="1447800"/>
              <a:ext cx="1447800" cy="609600"/>
            </a:xfrm>
            <a:prstGeom prst="round2DiagRect">
              <a:avLst/>
            </a:prstGeom>
            <a:solidFill>
              <a:srgbClr val="92D050"/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62400" y="1535668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Command</a:t>
              </a:r>
              <a:endParaRPr lang="en-US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590800" y="4343400"/>
            <a:ext cx="1159292" cy="1359932"/>
            <a:chOff x="2590800" y="4343400"/>
            <a:chExt cx="1159292" cy="1359932"/>
          </a:xfrm>
        </p:grpSpPr>
        <p:sp>
          <p:nvSpPr>
            <p:cNvPr id="13" name="TextBox 12"/>
            <p:cNvSpPr txBox="1"/>
            <p:nvPr/>
          </p:nvSpPr>
          <p:spPr>
            <a:xfrm>
              <a:off x="2590800" y="5334000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Bluetooth</a:t>
              </a:r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rot="16200000" flipV="1">
              <a:off x="2652023" y="4815577"/>
              <a:ext cx="990600" cy="4624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14" name="Picture 13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Idea</a:t>
            </a:r>
            <a:endParaRPr lang="en-US" sz="3500" dirty="0"/>
          </a:p>
        </p:txBody>
      </p:sp>
      <p:sp>
        <p:nvSpPr>
          <p:cNvPr id="18" name="Rounded Rectangle 17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23849E-6 L 0.20833 0.00648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068E-7 L 0.20833 -2.22068E-7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833 -2.22068E-7 L 0.45833 -2.22068E-7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833 -3.23849E-6 L 0.45833 -3.23849E-6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5451 -2.22068E-7 L 0.32951 -0.25538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" y="-12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5451 -3.23849E-6 L 0.32951 -0.25537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" y="-1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6" presetClass="emph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.02534 0.07772 L 0.15034 0.31089 " pathEditMode="relative" ptsTypes="AA">
                                      <p:cBhvr>
                                        <p:cTn id="6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.15416 0.3331 L -0.06251 0.3331 " pathEditMode="relative" ptsTypes="AA">
                                      <p:cBhvr>
                                        <p:cTn id="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.09583 0.3331 L -0.3375 0.3331 " pathEditMode="relative" ptsTypes="AA">
                                      <p:cBhvr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8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49" presetClass="exit" presetSubtype="0" accel="10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  <p:bldP spid="6" grpId="0"/>
      <p:bldP spid="6" grpId="1"/>
      <p:bldP spid="6" grpId="2"/>
      <p:bldP spid="6" grpId="3"/>
      <p:bldP spid="6" grpId="4"/>
      <p:bldP spid="6" grpId="5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400175"/>
            <a:ext cx="7696200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19200" y="4724400"/>
            <a:ext cx="990600" cy="533400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95400" y="4800600"/>
            <a:ext cx="838200" cy="381000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JPEG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219200" y="4724400"/>
            <a:ext cx="990600" cy="533400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295400" y="4800600"/>
            <a:ext cx="838200" cy="381000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JPEG</a:t>
            </a:r>
            <a:endParaRPr lang="en-US" dirty="0"/>
          </a:p>
        </p:txBody>
      </p:sp>
      <p:pic>
        <p:nvPicPr>
          <p:cNvPr id="11" name="Picture 10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Idea</a:t>
            </a:r>
            <a:endParaRPr lang="en-US" sz="3500" dirty="0"/>
          </a:p>
        </p:txBody>
      </p:sp>
      <p:sp>
        <p:nvSpPr>
          <p:cNvPr id="16" name="Rounded Rectangle 15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 0 C 0.15903 0.02313 0.31823 0.04627 0.34097 0 C 0.36372 -0.04626 0.11945 -0.21513 0.13611 -0.27781 C 0.15278 -0.3405 0.29688 -0.35808 0.44097 -0.37566 " pathEditMode="relative" ptsTypes="aaaA">
                                      <p:cBhvr>
                                        <p:cTn id="26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7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3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3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3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4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 0 C 0.15903 0.02313 0.31823 0.04627 0.34097 0 C 0.36372 -0.04626 0.11945 -0.21513 0.13611 -0.27781 C 0.15278 -0.3405 0.29688 -0.35808 0.44097 -0.37566 " pathEditMode="relative" ptsTypes="aaaA">
                                      <p:cBhvr>
                                        <p:cTn id="56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47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0" grpId="0" animBg="1"/>
      <p:bldP spid="10" grpId="1" animBg="1"/>
      <p:bldP spid="10" grpId="2" animBg="1"/>
      <p:bldP spid="14" grpId="0" animBg="1"/>
      <p:bldP spid="14" grpId="1" animBg="1"/>
      <p:bldP spid="15" grpId="0" animBg="1"/>
      <p:bldP spid="15" grpId="1" animBg="1"/>
      <p:bldP spid="15" grpId="2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7" name="Straight Connector 3"/>
          <p:cNvSpPr/>
          <p:nvPr/>
        </p:nvSpPr>
        <p:spPr>
          <a:xfrm>
            <a:off x="4726385" y="3224776"/>
            <a:ext cx="2251813" cy="78162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90810"/>
                </a:lnTo>
                <a:lnTo>
                  <a:pt x="2251813" y="390810"/>
                </a:lnTo>
                <a:lnTo>
                  <a:pt x="2251813" y="781621"/>
                </a:lnTo>
              </a:path>
            </a:pathLst>
          </a:custGeom>
          <a:noFill/>
          <a:sp3d z="-40000" prstMaterial="matte"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Straight Connector 4"/>
          <p:cNvSpPr/>
          <p:nvPr/>
        </p:nvSpPr>
        <p:spPr>
          <a:xfrm>
            <a:off x="2474571" y="3224776"/>
            <a:ext cx="2251813" cy="78162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251813" y="0"/>
                </a:moveTo>
                <a:lnTo>
                  <a:pt x="2251813" y="390810"/>
                </a:lnTo>
                <a:lnTo>
                  <a:pt x="0" y="390810"/>
                </a:lnTo>
                <a:lnTo>
                  <a:pt x="0" y="781621"/>
                </a:lnTo>
              </a:path>
            </a:pathLst>
          </a:custGeom>
          <a:noFill/>
          <a:sp3d z="-40000" prstMaterial="matte"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Group 8"/>
          <p:cNvGrpSpPr/>
          <p:nvPr/>
        </p:nvGrpSpPr>
        <p:grpSpPr>
          <a:xfrm>
            <a:off x="2865382" y="1363774"/>
            <a:ext cx="3722005" cy="1861002"/>
            <a:chOff x="2253797" y="372324"/>
            <a:chExt cx="3722005" cy="1861002"/>
          </a:xfrm>
          <a:scene3d>
            <a:camera prst="orthographicFront"/>
            <a:lightRig rig="chilly" dir="t"/>
          </a:scene3d>
        </p:grpSpPr>
        <p:sp>
          <p:nvSpPr>
            <p:cNvPr id="16" name="Rectangle 15"/>
            <p:cNvSpPr/>
            <p:nvPr/>
          </p:nvSpPr>
          <p:spPr>
            <a:xfrm>
              <a:off x="2253797" y="372324"/>
              <a:ext cx="3722005" cy="1861002"/>
            </a:xfrm>
            <a:prstGeom prst="rect">
              <a:avLst/>
            </a:prstGeom>
            <a:solidFill>
              <a:srgbClr val="7030A0"/>
            </a:solidFill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ectangle 16"/>
            <p:cNvSpPr/>
            <p:nvPr/>
          </p:nvSpPr>
          <p:spPr>
            <a:xfrm>
              <a:off x="2253797" y="372324"/>
              <a:ext cx="3722005" cy="18610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2385" tIns="32385" rIns="32385" bIns="32385" numCol="1" spcCol="1270" anchor="ctr" anchorCtr="0">
              <a:noAutofit/>
            </a:bodyPr>
            <a:lstStyle/>
            <a:p>
              <a:pPr lvl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100" kern="1200" dirty="0" smtClean="0"/>
                <a:t>Control Mode</a:t>
              </a:r>
              <a:endParaRPr lang="en-US" sz="5100" kern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13569" y="4006398"/>
            <a:ext cx="3722005" cy="1861002"/>
            <a:chOff x="1984" y="3014948"/>
            <a:chExt cx="3722005" cy="1861002"/>
          </a:xfrm>
          <a:scene3d>
            <a:camera prst="orthographicFront"/>
            <a:lightRig rig="chilly" dir="t"/>
          </a:scene3d>
        </p:grpSpPr>
        <p:sp>
          <p:nvSpPr>
            <p:cNvPr id="14" name="Rectangle 13"/>
            <p:cNvSpPr/>
            <p:nvPr/>
          </p:nvSpPr>
          <p:spPr>
            <a:xfrm>
              <a:off x="1984" y="3014948"/>
              <a:ext cx="3722005" cy="1861002"/>
            </a:xfrm>
            <a:prstGeom prst="rect">
              <a:avLst/>
            </a:prstGeom>
            <a:solidFill>
              <a:srgbClr val="00B050"/>
            </a:solidFill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1984" y="3014948"/>
              <a:ext cx="3722005" cy="18610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2385" tIns="32385" rIns="32385" bIns="32385" numCol="1" spcCol="1270" anchor="ctr" anchorCtr="0">
              <a:noAutofit/>
            </a:bodyPr>
            <a:lstStyle/>
            <a:p>
              <a:pPr lvl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100" kern="1200" dirty="0" smtClean="0"/>
                <a:t>Autonomous</a:t>
              </a:r>
              <a:r>
                <a:rPr lang="en-US" sz="3000" dirty="0" smtClean="0"/>
                <a:t>(Dynamic Stabilization)</a:t>
              </a:r>
              <a:endParaRPr lang="en-US" sz="3000" kern="1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117195" y="4006398"/>
            <a:ext cx="3722005" cy="1861002"/>
            <a:chOff x="4505610" y="3014948"/>
            <a:chExt cx="3722005" cy="1861002"/>
          </a:xfrm>
          <a:scene3d>
            <a:camera prst="orthographicFront"/>
            <a:lightRig rig="chilly" dir="t"/>
          </a:scene3d>
        </p:grpSpPr>
        <p:sp>
          <p:nvSpPr>
            <p:cNvPr id="12" name="Rectangle 11"/>
            <p:cNvSpPr/>
            <p:nvPr/>
          </p:nvSpPr>
          <p:spPr>
            <a:xfrm>
              <a:off x="4505610" y="3014948"/>
              <a:ext cx="3722005" cy="1861002"/>
            </a:xfrm>
            <a:prstGeom prst="rect">
              <a:avLst/>
            </a:prstGeom>
            <a:solidFill>
              <a:srgbClr val="FFC000"/>
            </a:solidFill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4505610" y="3014948"/>
              <a:ext cx="3722005" cy="18610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2385" tIns="32385" rIns="32385" bIns="32385" numCol="1" spcCol="1270" anchor="ctr" anchorCtr="0">
              <a:noAutofit/>
            </a:bodyPr>
            <a:lstStyle/>
            <a:p>
              <a:pPr lvl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100" kern="1200" dirty="0" smtClean="0"/>
                <a:t>Manual</a:t>
              </a:r>
              <a:endParaRPr lang="en-US" sz="5100" kern="1200" dirty="0"/>
            </a:p>
          </p:txBody>
        </p:sp>
      </p:grpSp>
      <p:pic>
        <p:nvPicPr>
          <p:cNvPr id="18" name="Picture 1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Idea</a:t>
            </a:r>
            <a:endParaRPr lang="en-US" sz="3500" dirty="0"/>
          </a:p>
        </p:txBody>
      </p:sp>
      <p:sp>
        <p:nvSpPr>
          <p:cNvPr id="21" name="Rounded Rectangle 20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sp>
        <p:nvSpPr>
          <p:cNvPr id="24" name="Multiply 23"/>
          <p:cNvSpPr/>
          <p:nvPr/>
        </p:nvSpPr>
        <p:spPr>
          <a:xfrm>
            <a:off x="4953000" y="3352800"/>
            <a:ext cx="4191000" cy="3124200"/>
          </a:xfrm>
          <a:prstGeom prst="mathMultiply">
            <a:avLst>
              <a:gd name="adj1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1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57200" y="5943600"/>
            <a:ext cx="8686800" cy="1588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4648200"/>
            <a:ext cx="2152650" cy="1255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2" name="Group 11"/>
          <p:cNvGrpSpPr/>
          <p:nvPr/>
        </p:nvGrpSpPr>
        <p:grpSpPr>
          <a:xfrm>
            <a:off x="2514600" y="4038600"/>
            <a:ext cx="2209800" cy="609600"/>
            <a:chOff x="2971800" y="990600"/>
            <a:chExt cx="3276600" cy="762000"/>
          </a:xfrm>
        </p:grpSpPr>
        <p:sp>
          <p:nvSpPr>
            <p:cNvPr id="13" name="Cloud Callout 12"/>
            <p:cNvSpPr/>
            <p:nvPr/>
          </p:nvSpPr>
          <p:spPr>
            <a:xfrm>
              <a:off x="2971800" y="990600"/>
              <a:ext cx="3276600" cy="762000"/>
            </a:xfrm>
            <a:prstGeom prst="cloudCallout">
              <a:avLst>
                <a:gd name="adj1" fmla="val -25417"/>
                <a:gd name="adj2" fmla="val 78404"/>
              </a:avLst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389587" y="1085850"/>
              <a:ext cx="25198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Manual mode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601200" y="2133600"/>
            <a:ext cx="2057400" cy="914400"/>
            <a:chOff x="5562600" y="1905000"/>
            <a:chExt cx="2057400" cy="914400"/>
          </a:xfrm>
        </p:grpSpPr>
        <p:sp>
          <p:nvSpPr>
            <p:cNvPr id="16" name="Left Arrow 15"/>
            <p:cNvSpPr/>
            <p:nvPr/>
          </p:nvSpPr>
          <p:spPr>
            <a:xfrm>
              <a:off x="5562600" y="1905000"/>
              <a:ext cx="2057400" cy="152400"/>
            </a:xfrm>
            <a:prstGeom prst="leftArrow">
              <a:avLst/>
            </a:prstGeom>
            <a:solidFill>
              <a:srgbClr val="C0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Left Arrow 16"/>
            <p:cNvSpPr/>
            <p:nvPr/>
          </p:nvSpPr>
          <p:spPr>
            <a:xfrm>
              <a:off x="5562600" y="2286000"/>
              <a:ext cx="2057400" cy="152400"/>
            </a:xfrm>
            <a:prstGeom prst="leftArrow">
              <a:avLst/>
            </a:prstGeom>
            <a:solidFill>
              <a:srgbClr val="C0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Left Arrow 17"/>
            <p:cNvSpPr/>
            <p:nvPr/>
          </p:nvSpPr>
          <p:spPr>
            <a:xfrm>
              <a:off x="5562600" y="2667000"/>
              <a:ext cx="2057400" cy="152400"/>
            </a:xfrm>
            <a:prstGeom prst="leftArrow">
              <a:avLst/>
            </a:prstGeom>
            <a:solidFill>
              <a:srgbClr val="C0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629400" y="1447800"/>
            <a:ext cx="762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Wind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3276600" y="4267200"/>
            <a:ext cx="3124200" cy="2438400"/>
            <a:chOff x="3276600" y="4267200"/>
            <a:chExt cx="3124200" cy="2438400"/>
          </a:xfrm>
        </p:grpSpPr>
        <p:sp>
          <p:nvSpPr>
            <p:cNvPr id="21" name="Explosion 2 20"/>
            <p:cNvSpPr/>
            <p:nvPr/>
          </p:nvSpPr>
          <p:spPr>
            <a:xfrm>
              <a:off x="3276600" y="4267200"/>
              <a:ext cx="3124200" cy="2438400"/>
            </a:xfrm>
            <a:prstGeom prst="irregularSeal2">
              <a:avLst/>
            </a:prstGeom>
            <a:solidFill>
              <a:srgbClr val="FFFF00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Explosion 1 21"/>
            <p:cNvSpPr/>
            <p:nvPr/>
          </p:nvSpPr>
          <p:spPr>
            <a:xfrm>
              <a:off x="4114800" y="5181600"/>
              <a:ext cx="1219200" cy="1066800"/>
            </a:xfrm>
            <a:prstGeom prst="irregularSeal1">
              <a:avLst/>
            </a:prstGeom>
            <a:solidFill>
              <a:srgbClr val="FF0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4" name="Picture 23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Idea</a:t>
            </a:r>
            <a:endParaRPr lang="en-US" sz="3500" dirty="0"/>
          </a:p>
        </p:txBody>
      </p:sp>
      <p:sp>
        <p:nvSpPr>
          <p:cNvPr id="31" name="Rounded Rectangle 30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94444E-6 5.71362E-7 C 0.03838 -0.15707 0.07674 -0.3139 0.06268 -0.35485 C 0.04862 -0.39579 -0.09045 -0.27504 -0.08437 -0.24566 C -0.0783 -0.21629 0.06685 -0.16123 0.09879 -0.17835 C 0.13074 -0.19547 0.10574 -0.32015 0.10713 -0.34837 " pathEditMode="relative" ptsTypes="aaaaA">
                                      <p:cBhvr>
                                        <p:cTn id="25" dur="20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800" decel="100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083 4.19056E-6 L -0.6375 4.19056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083 8.60315E-7 L -0.6375 8.60315E-7 " pathEditMode="relative" ptsTypes="AA">
                                      <p:cBhvr>
                                        <p:cTn id="4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0"/>
                            </p:stCondLst>
                            <p:childTnLst>
                              <p:par>
                                <p:cTn id="5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1" dur="20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000"/>
                            </p:stCondLst>
                            <p:childTnLst>
                              <p:par>
                                <p:cTn id="5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712 -0.34829 C 0.05625 -0.37373 0.00538 -0.39893 -0.01823 -0.38691 C -0.04184 -0.37488 -0.02048 -0.30481 -0.03455 -0.27613 C -0.04878 -0.24745 -0.09444 -0.21485 -0.1033 -0.21485 C -0.11198 -0.21485 -0.13055 -0.28955 -0.08785 -0.27613 C -0.04496 -0.26249 0.09792 -0.17484 0.15452 -0.1339 C 0.21094 -0.0932 0.23108 -0.06198 0.25139 -0.03053 " pathEditMode="relative" rAng="0" ptsTypes="aaaaaaA">
                                      <p:cBhvr>
                                        <p:cTn id="54" dur="10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" y="1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0"/>
                            </p:stCondLst>
                            <p:childTnLst>
                              <p:par>
                                <p:cTn id="56" presetID="48" presetClass="exit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20000">
                                          <p:val>
                                            <p:fltVal val="90"/>
                                          </p:val>
                                        </p:tav>
                                        <p:tav tm="2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fltVal val="-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" y="5943600"/>
            <a:ext cx="8686800" cy="1588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4648200"/>
            <a:ext cx="2152650" cy="1255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" name="Group 6"/>
          <p:cNvGrpSpPr/>
          <p:nvPr/>
        </p:nvGrpSpPr>
        <p:grpSpPr>
          <a:xfrm>
            <a:off x="2667000" y="4343400"/>
            <a:ext cx="2209800" cy="609600"/>
            <a:chOff x="2971800" y="990600"/>
            <a:chExt cx="3276600" cy="762000"/>
          </a:xfrm>
        </p:grpSpPr>
        <p:sp>
          <p:nvSpPr>
            <p:cNvPr id="8" name="Cloud Callout 7"/>
            <p:cNvSpPr/>
            <p:nvPr/>
          </p:nvSpPr>
          <p:spPr>
            <a:xfrm>
              <a:off x="2971800" y="990600"/>
              <a:ext cx="3276600" cy="762000"/>
            </a:xfrm>
            <a:prstGeom prst="cloudCallout">
              <a:avLst>
                <a:gd name="adj1" fmla="val -25417"/>
                <a:gd name="adj2" fmla="val 78404"/>
              </a:avLst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649717" y="1085850"/>
              <a:ext cx="25198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Go to 1m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601200" y="2133600"/>
            <a:ext cx="2057400" cy="914400"/>
            <a:chOff x="5562600" y="1905000"/>
            <a:chExt cx="2057400" cy="914400"/>
          </a:xfrm>
        </p:grpSpPr>
        <p:sp>
          <p:nvSpPr>
            <p:cNvPr id="20" name="Left Arrow 19"/>
            <p:cNvSpPr/>
            <p:nvPr/>
          </p:nvSpPr>
          <p:spPr>
            <a:xfrm>
              <a:off x="5562600" y="1905000"/>
              <a:ext cx="2057400" cy="152400"/>
            </a:xfrm>
            <a:prstGeom prst="leftArrow">
              <a:avLst/>
            </a:prstGeom>
            <a:solidFill>
              <a:srgbClr val="C0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Left Arrow 20"/>
            <p:cNvSpPr/>
            <p:nvPr/>
          </p:nvSpPr>
          <p:spPr>
            <a:xfrm>
              <a:off x="5562600" y="2286000"/>
              <a:ext cx="2057400" cy="152400"/>
            </a:xfrm>
            <a:prstGeom prst="leftArrow">
              <a:avLst/>
            </a:prstGeom>
            <a:solidFill>
              <a:srgbClr val="C0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Left Arrow 21"/>
            <p:cNvSpPr/>
            <p:nvPr/>
          </p:nvSpPr>
          <p:spPr>
            <a:xfrm>
              <a:off x="5562600" y="2667000"/>
              <a:ext cx="2057400" cy="152400"/>
            </a:xfrm>
            <a:prstGeom prst="leftArrow">
              <a:avLst/>
            </a:prstGeom>
            <a:solidFill>
              <a:srgbClr val="C0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629400" y="1447800"/>
            <a:ext cx="762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Wind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048000" y="990600"/>
            <a:ext cx="3276600" cy="762000"/>
            <a:chOff x="2971800" y="990600"/>
            <a:chExt cx="3276600" cy="762000"/>
          </a:xfrm>
        </p:grpSpPr>
        <p:sp>
          <p:nvSpPr>
            <p:cNvPr id="25" name="Cloud Callout 24"/>
            <p:cNvSpPr/>
            <p:nvPr/>
          </p:nvSpPr>
          <p:spPr>
            <a:xfrm>
              <a:off x="2971800" y="990600"/>
              <a:ext cx="3276600" cy="762000"/>
            </a:xfrm>
            <a:prstGeom prst="cloudCallout">
              <a:avLst>
                <a:gd name="adj1" fmla="val -25417"/>
                <a:gd name="adj2" fmla="val 78404"/>
              </a:avLst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429000" y="1143000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Dynamic stabilization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572000" y="2895600"/>
            <a:ext cx="2895600" cy="1981200"/>
            <a:chOff x="4572000" y="2895600"/>
            <a:chExt cx="2895600" cy="1981200"/>
          </a:xfrm>
        </p:grpSpPr>
        <p:sp>
          <p:nvSpPr>
            <p:cNvPr id="27" name="24-Point Star 26"/>
            <p:cNvSpPr/>
            <p:nvPr/>
          </p:nvSpPr>
          <p:spPr>
            <a:xfrm>
              <a:off x="4572000" y="2895600"/>
              <a:ext cx="2895600" cy="1981200"/>
            </a:xfrm>
            <a:prstGeom prst="star24">
              <a:avLst/>
            </a:prstGeom>
            <a:solidFill>
              <a:srgbClr val="00B05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334000" y="3505200"/>
              <a:ext cx="1447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FFFF00"/>
                  </a:solidFill>
                </a:rPr>
                <a:t>SAFE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600200" y="3352800"/>
            <a:ext cx="2667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Dynamic Stablization</a:t>
            </a:r>
          </a:p>
        </p:txBody>
      </p:sp>
      <p:pic>
        <p:nvPicPr>
          <p:cNvPr id="31" name="Picture 30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Idea</a:t>
            </a:r>
            <a:endParaRPr lang="en-US" sz="3500" dirty="0"/>
          </a:p>
        </p:txBody>
      </p:sp>
      <p:sp>
        <p:nvSpPr>
          <p:cNvPr id="36" name="Rounded Rectangle 35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563 -1.3876E-6 C 0.08038 -0.05597 0.09514 -0.11193 0.08993 -0.14431 C 0.08473 -0.17669 0.02952 -0.18201 0.03473 -0.19403 C 0.04028 -0.20583 0.11563 -0.18362 0.12257 -0.21623 C 0.12952 -0.24907 0.08368 -0.36216 0.07604 -0.39107 " pathEditMode="relative" rAng="0" ptsTypes="aaaaA"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" y="-1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800" decel="100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083 8.60315E-7 L -0.62917 8.60315E-7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083 8.60315E-7 L -0.62917 8.60315E-7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0"/>
                            </p:stCondLst>
                            <p:childTnLst>
                              <p:par>
                                <p:cTn id="68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604 -0.39107 C 0.07743 -0.39061 0.1224 -0.38783 0.11667 -0.38783 C 0.11094 -0.38783 0.04288 -0.39061 0.0415 -0.39107 C 0.04011 -0.39153 0.10243 -0.39084 0.10816 -0.39107 C 0.11389 -0.3913 0.07466 -0.39153 0.07604 -0.39107 Z " pathEditMode="relative" ptsTypes="aaaaa">
                                      <p:cBhvr>
                                        <p:cTn id="7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000"/>
                            </p:stCondLst>
                            <p:childTnLst>
                              <p:par>
                                <p:cTn id="76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8" dur="1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3" grpId="2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Hardware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1066800" y="1219202"/>
          <a:ext cx="6934200" cy="4952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6775"/>
                <a:gridCol w="2253615"/>
                <a:gridCol w="1560195"/>
                <a:gridCol w="2253615"/>
              </a:tblGrid>
              <a:tr h="383831">
                <a:tc>
                  <a:txBody>
                    <a:bodyPr/>
                    <a:lstStyle/>
                    <a:p>
                      <a:r>
                        <a:rPr lang="en-US" dirty="0" smtClean="0"/>
                        <a:t>No.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Components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Quantity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83831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dsPIC30f4012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Microcontroller</a:t>
                      </a:r>
                      <a:endParaRPr lang="en-US" dirty="0"/>
                    </a:p>
                  </a:txBody>
                  <a:tcPr/>
                </a:tc>
              </a:tr>
              <a:tr h="383831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HC-06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Bluetooth</a:t>
                      </a:r>
                      <a:r>
                        <a:rPr lang="en-US" baseline="0" dirty="0" smtClean="0"/>
                        <a:t> module</a:t>
                      </a:r>
                      <a:endParaRPr lang="en-US" dirty="0"/>
                    </a:p>
                  </a:txBody>
                  <a:tcPr/>
                </a:tc>
              </a:tr>
              <a:tr h="383831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BMP085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Barometer</a:t>
                      </a:r>
                      <a:endParaRPr lang="en-US" dirty="0"/>
                    </a:p>
                  </a:txBody>
                  <a:tcPr/>
                </a:tc>
              </a:tr>
              <a:tr h="383831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L3G4200D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Gyroscope</a:t>
                      </a:r>
                      <a:endParaRPr lang="en-US" dirty="0"/>
                    </a:p>
                  </a:txBody>
                  <a:tcPr/>
                </a:tc>
              </a:tr>
              <a:tr h="383831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ADXL345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Accelerometer</a:t>
                      </a:r>
                      <a:endParaRPr lang="en-US" dirty="0"/>
                    </a:p>
                  </a:txBody>
                  <a:tcPr/>
                </a:tc>
              </a:tr>
              <a:tr h="662503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HW 30A ESC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Electronic</a:t>
                      </a:r>
                      <a:r>
                        <a:rPr lang="en-US" baseline="0" dirty="0" smtClean="0"/>
                        <a:t> speed Controller</a:t>
                      </a:r>
                      <a:endParaRPr lang="en-US" dirty="0"/>
                    </a:p>
                  </a:txBody>
                  <a:tcPr/>
                </a:tc>
              </a:tr>
              <a:tr h="662503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Himodel</a:t>
                      </a:r>
                      <a:r>
                        <a:rPr lang="en-US" dirty="0" smtClean="0"/>
                        <a:t> 2212</a:t>
                      </a:r>
                      <a:r>
                        <a:rPr lang="en-US" baseline="0" dirty="0" smtClean="0"/>
                        <a:t> 1400kv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Brushless</a:t>
                      </a:r>
                      <a:r>
                        <a:rPr lang="en-US" baseline="0" dirty="0" smtClean="0"/>
                        <a:t> motor</a:t>
                      </a:r>
                      <a:endParaRPr lang="en-US" dirty="0"/>
                    </a:p>
                  </a:txBody>
                  <a:tcPr/>
                </a:tc>
              </a:tr>
              <a:tr h="662503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Turnigy 3000mAh 11.1v 3s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Li-Po</a:t>
                      </a:r>
                      <a:r>
                        <a:rPr lang="en-US" baseline="0" dirty="0" smtClean="0"/>
                        <a:t> battery pack.</a:t>
                      </a:r>
                      <a:endParaRPr lang="en-US" dirty="0"/>
                    </a:p>
                  </a:txBody>
                  <a:tcPr/>
                </a:tc>
              </a:tr>
              <a:tr h="662503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HTC HD2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Android</a:t>
                      </a:r>
                      <a:r>
                        <a:rPr lang="en-US" baseline="0" dirty="0" smtClean="0"/>
                        <a:t> 2.3 phone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Hardware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dsPIC30f4012 Microcontroller</a:t>
            </a:r>
          </a:p>
          <a:p>
            <a:pPr lvl="1"/>
            <a:r>
              <a:rPr lang="en-US" dirty="0" smtClean="0"/>
              <a:t>Max speed: 30 MIPS</a:t>
            </a:r>
          </a:p>
          <a:p>
            <a:pPr lvl="1"/>
            <a:r>
              <a:rPr lang="en-US" dirty="0" smtClean="0"/>
              <a:t>16x16 bit working arrays</a:t>
            </a:r>
          </a:p>
          <a:p>
            <a:pPr lvl="1"/>
            <a:r>
              <a:rPr lang="en-US" dirty="0" smtClean="0"/>
              <a:t>5 timers, 3 PWM generators</a:t>
            </a:r>
          </a:p>
          <a:p>
            <a:pPr lvl="1"/>
            <a:r>
              <a:rPr lang="en-US" dirty="0" smtClean="0"/>
              <a:t>Programmable by C30.</a:t>
            </a:r>
          </a:p>
          <a:p>
            <a:pPr lvl="1"/>
            <a:endParaRPr lang="en-US" dirty="0"/>
          </a:p>
        </p:txBody>
      </p:sp>
      <p:pic>
        <p:nvPicPr>
          <p:cNvPr id="1026" name="Picture 2" descr="http://www.gooddealchina.com/upimage/images/201105255951858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86400" y="3200400"/>
            <a:ext cx="3048000" cy="3048001"/>
          </a:xfrm>
          <a:prstGeom prst="rect">
            <a:avLst/>
          </a:prstGeom>
          <a:noFill/>
        </p:spPr>
      </p:pic>
      <p:pic>
        <p:nvPicPr>
          <p:cNvPr id="1028" name="Picture 4" descr="http://i.ebayimg.com/t/dsPIC30F4012-DSP-Microcontroller-PIC-30MIPS-PWM-/00/s/MjQwWDI0MA==/$%28KGrHqJ,%21m%21E6J1elJM4BOlw8CYHcQ%7E%7E60_35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3886200"/>
            <a:ext cx="2286000" cy="228600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4000" dirty="0" smtClean="0"/>
              <a:t>Contents</a:t>
            </a:r>
            <a:endParaRPr lang="en-US" sz="2400" dirty="0" smtClean="0">
              <a:solidFill>
                <a:schemeClr val="accent1"/>
              </a:solidFill>
            </a:endParaRPr>
          </a:p>
        </p:txBody>
      </p:sp>
      <p:grpSp>
        <p:nvGrpSpPr>
          <p:cNvPr id="4099" name="Group 3"/>
          <p:cNvGrpSpPr>
            <a:grpSpLocks/>
          </p:cNvGrpSpPr>
          <p:nvPr/>
        </p:nvGrpSpPr>
        <p:grpSpPr bwMode="auto">
          <a:xfrm>
            <a:off x="1828800" y="1752600"/>
            <a:ext cx="762000" cy="665163"/>
            <a:chOff x="1110" y="2656"/>
            <a:chExt cx="1549" cy="1351"/>
          </a:xfrm>
        </p:grpSpPr>
        <p:sp>
          <p:nvSpPr>
            <p:cNvPr id="4132" name="AutoShape 4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33" name="AutoShape 5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966" name="AutoShape 6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grpSp>
        <p:nvGrpSpPr>
          <p:cNvPr id="4100" name="Group 7"/>
          <p:cNvGrpSpPr>
            <a:grpSpLocks/>
          </p:cNvGrpSpPr>
          <p:nvPr/>
        </p:nvGrpSpPr>
        <p:grpSpPr bwMode="auto">
          <a:xfrm>
            <a:off x="1828800" y="2667000"/>
            <a:ext cx="762000" cy="665163"/>
            <a:chOff x="3174" y="2656"/>
            <a:chExt cx="1549" cy="1351"/>
          </a:xfrm>
        </p:grpSpPr>
        <p:sp>
          <p:nvSpPr>
            <p:cNvPr id="4129" name="AutoShape 8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30" name="AutoShape 9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970" name="AutoShape 10"/>
            <p:cNvSpPr>
              <a:spLocks noChangeArrowheads="1"/>
            </p:cNvSpPr>
            <p:nvPr/>
          </p:nvSpPr>
          <p:spPr bwMode="gray">
            <a:xfrm>
              <a:off x="3264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4101" name="Line 11"/>
          <p:cNvSpPr>
            <a:spLocks noChangeShapeType="1"/>
          </p:cNvSpPr>
          <p:nvPr/>
        </p:nvSpPr>
        <p:spPr bwMode="auto">
          <a:xfrm>
            <a:off x="2438400" y="2362200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102" name="Text Box 12"/>
          <p:cNvSpPr txBox="1">
            <a:spLocks noChangeArrowheads="1"/>
          </p:cNvSpPr>
          <p:nvPr/>
        </p:nvSpPr>
        <p:spPr bwMode="auto">
          <a:xfrm>
            <a:off x="3276600" y="1828800"/>
            <a:ext cx="179408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/>
              <a:t>Introduction</a:t>
            </a:r>
            <a:endParaRPr lang="en-US" sz="2400" dirty="0"/>
          </a:p>
        </p:txBody>
      </p:sp>
      <p:sp>
        <p:nvSpPr>
          <p:cNvPr id="4103" name="Text Box 13"/>
          <p:cNvSpPr txBox="1">
            <a:spLocks noChangeArrowheads="1"/>
          </p:cNvSpPr>
          <p:nvPr/>
        </p:nvSpPr>
        <p:spPr bwMode="gray">
          <a:xfrm>
            <a:off x="2025650" y="1851025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104" name="Line 14"/>
          <p:cNvSpPr>
            <a:spLocks noChangeShapeType="1"/>
          </p:cNvSpPr>
          <p:nvPr/>
        </p:nvSpPr>
        <p:spPr bwMode="auto">
          <a:xfrm>
            <a:off x="2438400" y="3276600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105" name="Text Box 15"/>
          <p:cNvSpPr txBox="1">
            <a:spLocks noChangeArrowheads="1"/>
          </p:cNvSpPr>
          <p:nvPr/>
        </p:nvSpPr>
        <p:spPr bwMode="auto">
          <a:xfrm>
            <a:off x="3276600" y="2743200"/>
            <a:ext cx="319670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/>
              <a:t>Hardware &amp; Software</a:t>
            </a:r>
            <a:endParaRPr lang="en-US" sz="2400" dirty="0"/>
          </a:p>
        </p:txBody>
      </p:sp>
      <p:sp>
        <p:nvSpPr>
          <p:cNvPr id="4106" name="Text Box 16"/>
          <p:cNvSpPr txBox="1">
            <a:spLocks noChangeArrowheads="1"/>
          </p:cNvSpPr>
          <p:nvPr/>
        </p:nvSpPr>
        <p:spPr bwMode="gray">
          <a:xfrm>
            <a:off x="2025650" y="2765425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4107" name="Group 17"/>
          <p:cNvGrpSpPr>
            <a:grpSpLocks/>
          </p:cNvGrpSpPr>
          <p:nvPr/>
        </p:nvGrpSpPr>
        <p:grpSpPr bwMode="auto">
          <a:xfrm>
            <a:off x="1828800" y="3559175"/>
            <a:ext cx="762000" cy="665163"/>
            <a:chOff x="1110" y="2656"/>
            <a:chExt cx="1549" cy="1351"/>
          </a:xfrm>
        </p:grpSpPr>
        <p:sp>
          <p:nvSpPr>
            <p:cNvPr id="4126" name="AutoShape 18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27" name="AutoShape 19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980" name="AutoShape 20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grpSp>
        <p:nvGrpSpPr>
          <p:cNvPr id="4108" name="Group 21"/>
          <p:cNvGrpSpPr>
            <a:grpSpLocks/>
          </p:cNvGrpSpPr>
          <p:nvPr/>
        </p:nvGrpSpPr>
        <p:grpSpPr bwMode="auto">
          <a:xfrm>
            <a:off x="1828800" y="4473575"/>
            <a:ext cx="762000" cy="665163"/>
            <a:chOff x="3174" y="2656"/>
            <a:chExt cx="1549" cy="1351"/>
          </a:xfrm>
        </p:grpSpPr>
        <p:sp>
          <p:nvSpPr>
            <p:cNvPr id="4123" name="AutoShape 22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24" name="AutoShape 23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984" name="AutoShape 24"/>
            <p:cNvSpPr>
              <a:spLocks noChangeArrowheads="1"/>
            </p:cNvSpPr>
            <p:nvPr/>
          </p:nvSpPr>
          <p:spPr bwMode="gray">
            <a:xfrm>
              <a:off x="3264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4109" name="Line 25"/>
          <p:cNvSpPr>
            <a:spLocks noChangeShapeType="1"/>
          </p:cNvSpPr>
          <p:nvPr/>
        </p:nvSpPr>
        <p:spPr bwMode="auto">
          <a:xfrm>
            <a:off x="2438400" y="4168775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110" name="Text Box 26"/>
          <p:cNvSpPr txBox="1">
            <a:spLocks noChangeArrowheads="1"/>
          </p:cNvSpPr>
          <p:nvPr/>
        </p:nvSpPr>
        <p:spPr bwMode="auto">
          <a:xfrm>
            <a:off x="3276600" y="3635375"/>
            <a:ext cx="164019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/>
              <a:t>Algorithms</a:t>
            </a:r>
            <a:endParaRPr lang="en-US" sz="2400" dirty="0"/>
          </a:p>
        </p:txBody>
      </p:sp>
      <p:sp>
        <p:nvSpPr>
          <p:cNvPr id="4111" name="Text Box 27"/>
          <p:cNvSpPr txBox="1">
            <a:spLocks noChangeArrowheads="1"/>
          </p:cNvSpPr>
          <p:nvPr/>
        </p:nvSpPr>
        <p:spPr bwMode="gray">
          <a:xfrm>
            <a:off x="2025650" y="3657600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112" name="Line 28"/>
          <p:cNvSpPr>
            <a:spLocks noChangeShapeType="1"/>
          </p:cNvSpPr>
          <p:nvPr/>
        </p:nvSpPr>
        <p:spPr bwMode="auto">
          <a:xfrm>
            <a:off x="2438400" y="5083175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113" name="Text Box 29"/>
          <p:cNvSpPr txBox="1">
            <a:spLocks noChangeArrowheads="1"/>
          </p:cNvSpPr>
          <p:nvPr/>
        </p:nvSpPr>
        <p:spPr bwMode="auto">
          <a:xfrm>
            <a:off x="3276600" y="4549775"/>
            <a:ext cx="348845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/>
              <a:t>Experiments and results</a:t>
            </a:r>
            <a:endParaRPr lang="en-US" sz="2400" dirty="0"/>
          </a:p>
        </p:txBody>
      </p:sp>
      <p:sp>
        <p:nvSpPr>
          <p:cNvPr id="4114" name="Text Box 30"/>
          <p:cNvSpPr txBox="1">
            <a:spLocks noChangeArrowheads="1"/>
          </p:cNvSpPr>
          <p:nvPr/>
        </p:nvSpPr>
        <p:spPr bwMode="gray">
          <a:xfrm>
            <a:off x="2025650" y="4572000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115" name="Slide Number Placeholder 3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E64E13D-8F49-4D86-B09B-1E00BF74E486}" type="slidenum">
              <a:rPr lang="en-US" smtClean="0"/>
              <a:pPr/>
              <a:t>2</a:t>
            </a:fld>
            <a:endParaRPr lang="en-US" dirty="0" smtClean="0"/>
          </a:p>
        </p:txBody>
      </p:sp>
      <p:pic>
        <p:nvPicPr>
          <p:cNvPr id="33" name="Picture 32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grpSp>
        <p:nvGrpSpPr>
          <p:cNvPr id="41" name="Group 17"/>
          <p:cNvGrpSpPr>
            <a:grpSpLocks/>
          </p:cNvGrpSpPr>
          <p:nvPr/>
        </p:nvGrpSpPr>
        <p:grpSpPr bwMode="auto">
          <a:xfrm>
            <a:off x="1828800" y="5430837"/>
            <a:ext cx="762000" cy="665163"/>
            <a:chOff x="1110" y="2656"/>
            <a:chExt cx="1549" cy="1351"/>
          </a:xfrm>
        </p:grpSpPr>
        <p:sp>
          <p:nvSpPr>
            <p:cNvPr id="42" name="AutoShape 18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AutoShape 19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AutoShape 20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45" name="Line 25"/>
          <p:cNvSpPr>
            <a:spLocks noChangeShapeType="1"/>
          </p:cNvSpPr>
          <p:nvPr/>
        </p:nvSpPr>
        <p:spPr bwMode="auto">
          <a:xfrm>
            <a:off x="2438400" y="6040437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6" name="Text Box 26"/>
          <p:cNvSpPr txBox="1">
            <a:spLocks noChangeArrowheads="1"/>
          </p:cNvSpPr>
          <p:nvPr/>
        </p:nvSpPr>
        <p:spPr bwMode="auto">
          <a:xfrm>
            <a:off x="3276600" y="5507037"/>
            <a:ext cx="171072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/>
              <a:t>Conclusion</a:t>
            </a:r>
            <a:endParaRPr lang="en-US" sz="2400" dirty="0"/>
          </a:p>
        </p:txBody>
      </p:sp>
      <p:sp>
        <p:nvSpPr>
          <p:cNvPr id="47" name="Text Box 27"/>
          <p:cNvSpPr txBox="1">
            <a:spLocks noChangeArrowheads="1"/>
          </p:cNvSpPr>
          <p:nvPr/>
        </p:nvSpPr>
        <p:spPr bwMode="gray">
          <a:xfrm>
            <a:off x="2025650" y="5529262"/>
            <a:ext cx="35618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Hardware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BMP085 + ADX345 + L3G4200D</a:t>
            </a:r>
          </a:p>
          <a:p>
            <a:pPr lvl="1"/>
            <a:r>
              <a:rPr lang="en-US" dirty="0" smtClean="0"/>
              <a:t>All-in-one module:</a:t>
            </a:r>
          </a:p>
          <a:p>
            <a:pPr lvl="2"/>
            <a:r>
              <a:rPr lang="en-US" dirty="0" smtClean="0"/>
              <a:t>3-axis accelerometer.</a:t>
            </a:r>
          </a:p>
          <a:p>
            <a:pPr lvl="2"/>
            <a:r>
              <a:rPr lang="en-US" dirty="0" smtClean="0"/>
              <a:t>3-axis gyroscope.</a:t>
            </a:r>
          </a:p>
          <a:p>
            <a:pPr lvl="2"/>
            <a:r>
              <a:rPr lang="en-US" dirty="0" smtClean="0"/>
              <a:t>-300m to 9000m altimeter.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9" name="Picture 8" descr="T1gdiIXh0bXXX2ojQ0_035736__90155_std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1800" y="3657600"/>
            <a:ext cx="2895600" cy="28194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Hardware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Turnigy 3000mAh battery pack</a:t>
            </a:r>
          </a:p>
          <a:p>
            <a:pPr lvl="1"/>
            <a:r>
              <a:rPr lang="en-US" dirty="0" smtClean="0"/>
              <a:t>3000mAh x 2 </a:t>
            </a:r>
          </a:p>
          <a:p>
            <a:pPr lvl="1"/>
            <a:r>
              <a:rPr lang="en-US" dirty="0" smtClean="0"/>
              <a:t>253 grams x 2</a:t>
            </a:r>
          </a:p>
          <a:p>
            <a:pPr lvl="1"/>
            <a:r>
              <a:rPr lang="en-US" dirty="0" smtClean="0"/>
              <a:t>11.1v </a:t>
            </a:r>
          </a:p>
          <a:p>
            <a:pPr lvl="1"/>
            <a:r>
              <a:rPr lang="en-US" dirty="0" smtClean="0"/>
              <a:t>Discharge rate: 20C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0" name="mainpic1" descr="Turnigy 3000mAh 3S 20C Lipo Pack (USA Warehouse)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2286000"/>
            <a:ext cx="4028758" cy="280638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Hardware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Motor and ESC</a:t>
            </a:r>
          </a:p>
          <a:p>
            <a:pPr lvl="1"/>
            <a:r>
              <a:rPr lang="en-US" dirty="0" smtClean="0"/>
              <a:t>1400kv Brushless motors</a:t>
            </a:r>
          </a:p>
          <a:p>
            <a:pPr lvl="1"/>
            <a:r>
              <a:rPr lang="en-US" dirty="0" smtClean="0"/>
              <a:t>8x4” propellers</a:t>
            </a:r>
          </a:p>
          <a:p>
            <a:pPr lvl="1"/>
            <a:r>
              <a:rPr lang="en-US" dirty="0" smtClean="0"/>
              <a:t>ESC PWM range: 1ms – 2ms</a:t>
            </a:r>
          </a:p>
          <a:p>
            <a:pPr lvl="2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9" name="Picture 8" descr="C:\Users\hung\Downloads\1400kv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57800" y="3276600"/>
            <a:ext cx="3175412" cy="2929334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2770" name="Picture 2" descr="Brushless Motor Speed Controlle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3000" y="3314700"/>
            <a:ext cx="2971800" cy="29337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Hardware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HTC HD2 Android 2.3</a:t>
            </a:r>
          </a:p>
          <a:p>
            <a:pPr lvl="1"/>
            <a:r>
              <a:rPr lang="en-US" dirty="0" smtClean="0"/>
              <a:t>320x240 camera.</a:t>
            </a:r>
          </a:p>
          <a:p>
            <a:pPr lvl="1"/>
            <a:r>
              <a:rPr lang="en-US" dirty="0" smtClean="0"/>
              <a:t>Has Bluetooth and Wi-Fi connection</a:t>
            </a:r>
          </a:p>
          <a:p>
            <a:pPr lvl="1"/>
            <a:r>
              <a:rPr lang="en-US" dirty="0" smtClean="0"/>
              <a:t>Run on Android 2.3</a:t>
            </a:r>
          </a:p>
          <a:p>
            <a:pPr lvl="2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35842" name="Picture 2" descr="https://encrypted-tbn1.google.com/images?q=tbn:ANd9GcTlB9DYUdIdNvL54TI-x7aKLg8I1OPxmGL1U3UqaM7ntGCHhI9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24200" y="3276600"/>
            <a:ext cx="2987314" cy="2895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Hardware design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pic>
        <p:nvPicPr>
          <p:cNvPr id="10" name="Picture 9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5287" y="1101562"/>
            <a:ext cx="7630513" cy="522303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Hardware design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143000"/>
            <a:ext cx="73152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Frame design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pic>
        <p:nvPicPr>
          <p:cNvPr id="6" name="Picture 5" descr="C:\Users\Phong\Pictures\FUFO_MainFrame_Headless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295400"/>
            <a:ext cx="79248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onut 6"/>
          <p:cNvSpPr/>
          <p:nvPr/>
        </p:nvSpPr>
        <p:spPr>
          <a:xfrm>
            <a:off x="1752600" y="3962400"/>
            <a:ext cx="1295400" cy="1143000"/>
          </a:xfrm>
          <a:prstGeom prst="donut">
            <a:avLst>
              <a:gd name="adj" fmla="val 3964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0" y="51816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Motor mount</a:t>
            </a:r>
          </a:p>
        </p:txBody>
      </p:sp>
      <p:sp>
        <p:nvSpPr>
          <p:cNvPr id="10" name="Donut 9"/>
          <p:cNvSpPr/>
          <p:nvPr/>
        </p:nvSpPr>
        <p:spPr>
          <a:xfrm>
            <a:off x="3733800" y="1981200"/>
            <a:ext cx="1295400" cy="1143000"/>
          </a:xfrm>
          <a:prstGeom prst="donut">
            <a:avLst>
              <a:gd name="adj" fmla="val 3964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76600" y="14478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Circuit mount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438400" y="2438400"/>
            <a:ext cx="3886200" cy="1905000"/>
          </a:xfrm>
          <a:prstGeom prst="straightConnector1">
            <a:avLst/>
          </a:prstGeom>
          <a:ln>
            <a:solidFill>
              <a:srgbClr val="C00000"/>
            </a:solidFill>
            <a:headEnd type="arrow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576228">
            <a:off x="4491719" y="401287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440 mm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9000" y="5486400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Fiber Glass &amp; Fiber Carbon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8" presetClass="exit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/>
      <p:bldP spid="9" grpId="1"/>
      <p:bldP spid="10" grpId="0" animBg="1"/>
      <p:bldP spid="10" grpId="1" animBg="1"/>
      <p:bldP spid="11" grpId="0"/>
      <p:bldP spid="11" grpId="1"/>
      <p:bldP spid="15" grpId="0"/>
      <p:bldP spid="15" grpId="1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FUFO </a:t>
            </a:r>
            <a:r>
              <a:rPr lang="en-US" sz="3500" dirty="0" err="1" smtClean="0"/>
              <a:t>Quadrocopter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pic>
        <p:nvPicPr>
          <p:cNvPr id="14" name="Picture 1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143000"/>
            <a:ext cx="8000999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Software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 Embedded system development: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828800"/>
            <a:ext cx="7848600" cy="44196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Software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 Three software:</a:t>
            </a:r>
          </a:p>
          <a:p>
            <a:pPr lvl="1"/>
            <a:r>
              <a:rPr lang="en-US" dirty="0" smtClean="0"/>
              <a:t>Software on PC</a:t>
            </a:r>
          </a:p>
          <a:p>
            <a:pPr lvl="1"/>
            <a:r>
              <a:rPr lang="en-US" dirty="0" smtClean="0"/>
              <a:t>Software on Phone</a:t>
            </a:r>
          </a:p>
          <a:p>
            <a:pPr lvl="1"/>
            <a:r>
              <a:rPr lang="en-US" dirty="0" smtClean="0"/>
              <a:t>Firmware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073" name="Object 1"/>
          <p:cNvGraphicFramePr>
            <a:graphicFrameLocks noChangeAspect="1"/>
          </p:cNvGraphicFramePr>
          <p:nvPr/>
        </p:nvGraphicFramePr>
        <p:xfrm>
          <a:off x="4572000" y="1171575"/>
          <a:ext cx="4361972" cy="568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8" name="Visio" r:id="rId4" imgW="6121940" imgH="7992374" progId="Visio.Drawing.11">
                  <p:embed/>
                </p:oleObj>
              </mc:Choice>
              <mc:Fallback>
                <p:oleObj name="Visio" r:id="rId4" imgW="6121940" imgH="7992374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171575"/>
                        <a:ext cx="4361972" cy="5686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1EB7ED-2861-4E9B-BD17-47535DBB2E46}" type="slidenum">
              <a:rPr lang="en-US" smtClean="0"/>
              <a:pPr/>
              <a:t>3</a:t>
            </a:fld>
            <a:endParaRPr lang="en-US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pic>
        <p:nvPicPr>
          <p:cNvPr id="7" name="Picture 6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FUFO team</a:t>
            </a:r>
            <a:endParaRPr lang="en-US" sz="35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535" y="1043975"/>
            <a:ext cx="1599783" cy="1981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9" y="3739829"/>
            <a:ext cx="1614311" cy="198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593" y="3711396"/>
            <a:ext cx="1558331" cy="1981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407" y="3704572"/>
            <a:ext cx="1534760" cy="1981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454353" y="302340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PhongVM</a:t>
            </a:r>
            <a:endParaRPr lang="en-US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6754748" y="3025175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ThangVD</a:t>
            </a:r>
            <a:endParaRPr lang="en-US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3224213" y="572102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NguyenLK</a:t>
            </a:r>
            <a:endParaRPr lang="en-US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5358236" y="568577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HungHD</a:t>
            </a:r>
            <a:endParaRPr lang="en-US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7473221" y="5685772"/>
            <a:ext cx="85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YenTT</a:t>
            </a:r>
            <a:endParaRPr lang="en-US" dirty="0" smtClean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57" y="2041820"/>
            <a:ext cx="1716886" cy="234321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413" y="1001257"/>
            <a:ext cx="1713645" cy="19812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37942" y="4572000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HungPD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Supervisor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Software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6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 FSM: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685800" y="2057400"/>
            <a:ext cx="609600" cy="6096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133600" y="2057400"/>
            <a:ext cx="1295400" cy="60960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Start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419600" y="1905000"/>
            <a:ext cx="1447800" cy="83820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FF00"/>
                </a:solidFill>
              </a:rPr>
              <a:t>WaitingForConnection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858000" y="2057400"/>
            <a:ext cx="1066800" cy="60960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Verify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781800" y="3581400"/>
            <a:ext cx="1295400" cy="68580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Pending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962400" y="3581400"/>
            <a:ext cx="1905000" cy="60960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FF00"/>
                </a:solidFill>
              </a:rPr>
              <a:t>SetupForFlight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447800" y="3581400"/>
            <a:ext cx="1600200" cy="60960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Ready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09600" y="4953000"/>
            <a:ext cx="1600200" cy="60960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Hovering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057400" y="6096000"/>
            <a:ext cx="1371600" cy="60960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Landing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124200" y="4876800"/>
            <a:ext cx="1066800" cy="762000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Error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6019800" y="4953000"/>
            <a:ext cx="609600" cy="609600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1371600" y="2286000"/>
            <a:ext cx="685800" cy="152400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3505200" y="2286000"/>
            <a:ext cx="838200" cy="152400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5943600" y="2286000"/>
            <a:ext cx="838200" cy="152400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5400000">
            <a:off x="7010400" y="3048000"/>
            <a:ext cx="762000" cy="152400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0800000">
            <a:off x="5943600" y="3810000"/>
            <a:ext cx="762000" cy="152400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0800000">
            <a:off x="3124200" y="3810000"/>
            <a:ext cx="762000" cy="152400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7255206">
            <a:off x="1498867" y="4524323"/>
            <a:ext cx="685800" cy="152400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2955207">
            <a:off x="1462645" y="5795920"/>
            <a:ext cx="685800" cy="152400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7355580">
            <a:off x="6383010" y="4597146"/>
            <a:ext cx="685800" cy="152400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Bent-Up Arrow 32"/>
          <p:cNvSpPr/>
          <p:nvPr/>
        </p:nvSpPr>
        <p:spPr>
          <a:xfrm>
            <a:off x="3505200" y="4343400"/>
            <a:ext cx="4495800" cy="2209800"/>
          </a:xfrm>
          <a:prstGeom prst="bentUpArrow">
            <a:avLst>
              <a:gd name="adj1" fmla="val 3064"/>
              <a:gd name="adj2" fmla="val 4560"/>
              <a:gd name="adj3" fmla="val 7052"/>
            </a:avLst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8442088">
            <a:off x="3263136" y="5777375"/>
            <a:ext cx="484127" cy="13034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2286000" y="5181600"/>
            <a:ext cx="762000" cy="15240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1066800" y="2590800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Power on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971800" y="1600200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System initiated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791200" y="17526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System connected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848600" y="2667000"/>
            <a:ext cx="1043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Control 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method 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selected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715000" y="2971800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Start button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 pressed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819400" y="3048000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Sensor data 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   initiated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33400" y="4191000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First altitude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is chosen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133600" y="464820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Any error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85800" y="5867400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Altitude is 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set to zero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495800" y="6096000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Motor stopped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3" grpId="0" animBg="1"/>
      <p:bldP spid="34" grpId="0" animBg="1"/>
      <p:bldP spid="37" grpId="0" animBg="1"/>
      <p:bldP spid="38" grpId="0"/>
      <p:bldP spid="39" grpId="0"/>
      <p:bldP spid="40" grpId="0"/>
      <p:bldP spid="41" grpId="0"/>
      <p:bldP spid="42" grpId="0"/>
      <p:bldP spid="43" grpId="0"/>
      <p:bldP spid="45" grpId="0"/>
      <p:bldP spid="46" grpId="0"/>
      <p:bldP spid="47" grpId="0"/>
      <p:bldP spid="4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Software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 PC interface:</a:t>
            </a:r>
          </a:p>
          <a:p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600200"/>
            <a:ext cx="8077200" cy="47244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Software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 Android interface:</a:t>
            </a:r>
          </a:p>
          <a:p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0" y="1524000"/>
            <a:ext cx="4572000" cy="23622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1" name="Picture 10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4038600"/>
            <a:ext cx="5257800" cy="2590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err="1" smtClean="0"/>
              <a:t>Quadrocopter</a:t>
            </a:r>
            <a:r>
              <a:rPr lang="en-US" sz="3500" dirty="0" smtClean="0"/>
              <a:t> Dynamic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Algorithms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 Inertial Frame, Body frame and Euler Angle:</a:t>
            </a:r>
          </a:p>
          <a:p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4037" name="Picture 5" descr="C:\Users\Phong\Pictures\Euler2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2667000"/>
            <a:ext cx="3505200" cy="3314700"/>
          </a:xfrm>
          <a:prstGeom prst="rect">
            <a:avLst/>
          </a:prstGeom>
          <a:noFill/>
        </p:spPr>
      </p:pic>
      <p:pic>
        <p:nvPicPr>
          <p:cNvPr id="44039" name="Picture 7" descr="http://cog.yonsei.ac.kr/quad/img3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65172" y="2743200"/>
            <a:ext cx="3769178" cy="26384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err="1" smtClean="0"/>
              <a:t>Quadrocopter</a:t>
            </a:r>
            <a:r>
              <a:rPr lang="en-US" sz="3500" dirty="0" smtClean="0"/>
              <a:t> Dynamic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Algorithms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Input: </a:t>
            </a:r>
          </a:p>
          <a:p>
            <a:pPr lvl="1"/>
            <a:r>
              <a:rPr lang="en-US" dirty="0" smtClean="0"/>
              <a:t>𝜂</a:t>
            </a:r>
            <a:r>
              <a:rPr lang="en-US" baseline="-25000" dirty="0" smtClean="0"/>
              <a:t>1</a:t>
            </a:r>
            <a:r>
              <a:rPr lang="en-US" dirty="0" smtClean="0"/>
              <a:t> = [</a:t>
            </a:r>
            <a:r>
              <a:rPr lang="en-US" dirty="0" err="1" smtClean="0"/>
              <a:t>x,y,z</a:t>
            </a:r>
            <a:r>
              <a:rPr lang="en-US" dirty="0" smtClean="0"/>
              <a:t>];  </a:t>
            </a:r>
          </a:p>
          <a:p>
            <a:pPr lvl="1"/>
            <a:r>
              <a:rPr lang="en-US" dirty="0" smtClean="0"/>
              <a:t>𝜂</a:t>
            </a:r>
            <a:r>
              <a:rPr lang="en-US" baseline="-25000" dirty="0" smtClean="0"/>
              <a:t>2</a:t>
            </a:r>
            <a:r>
              <a:rPr lang="en-US" dirty="0" smtClean="0"/>
              <a:t> = [𝜃,𝜑,𝜓]; </a:t>
            </a:r>
          </a:p>
          <a:p>
            <a:pPr lvl="1"/>
            <a:r>
              <a:rPr lang="en-US" dirty="0" smtClean="0"/>
              <a:t>x = y = 0. </a:t>
            </a:r>
          </a:p>
          <a:p>
            <a:r>
              <a:rPr lang="en-US" dirty="0" smtClean="0"/>
              <a:t>Output:</a:t>
            </a:r>
          </a:p>
          <a:p>
            <a:pPr lvl="1"/>
            <a:r>
              <a:rPr lang="en-US" dirty="0" smtClean="0"/>
              <a:t>[F</a:t>
            </a:r>
            <a:r>
              <a:rPr lang="en-US" baseline="-25000" dirty="0" smtClean="0"/>
              <a:t>1</a:t>
            </a:r>
            <a:r>
              <a:rPr lang="en-US" dirty="0" smtClean="0"/>
              <a:t>,F</a:t>
            </a:r>
            <a:r>
              <a:rPr lang="en-US" baseline="-25000" dirty="0" smtClean="0"/>
              <a:t>2</a:t>
            </a:r>
            <a:r>
              <a:rPr lang="en-US" dirty="0" smtClean="0"/>
              <a:t>,F</a:t>
            </a:r>
            <a:r>
              <a:rPr lang="en-US" baseline="-25000" dirty="0" smtClean="0"/>
              <a:t>3</a:t>
            </a:r>
            <a:r>
              <a:rPr lang="en-US" dirty="0" smtClean="0"/>
              <a:t>,F</a:t>
            </a:r>
            <a:r>
              <a:rPr lang="en-US" baseline="-25000" dirty="0" smtClean="0"/>
              <a:t>4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Linear translational movement</a:t>
            </a:r>
          </a:p>
          <a:p>
            <a:pPr lvl="1"/>
            <a:r>
              <a:rPr lang="en-US" dirty="0" smtClean="0"/>
              <a:t>Rotational movement</a:t>
            </a:r>
          </a:p>
          <a:p>
            <a:pPr lvl="1"/>
            <a:endParaRPr lang="en-US" dirty="0" smtClean="0"/>
          </a:p>
          <a:p>
            <a:pPr lvl="2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4" name="Picture 1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5800" y="990600"/>
            <a:ext cx="4038600" cy="32004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PID Control system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Algorithms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Open-loop feedback controller: </a:t>
            </a:r>
          </a:p>
          <a:p>
            <a:pPr lvl="1"/>
            <a:endParaRPr lang="en-US" dirty="0" smtClean="0"/>
          </a:p>
          <a:p>
            <a:pPr lvl="2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905000"/>
            <a:ext cx="7848600" cy="411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1" name="Picture 10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1905000"/>
            <a:ext cx="7848600" cy="411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9160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14800" y="2514600"/>
            <a:ext cx="3657600" cy="604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9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Signal Processing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Algorithms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Euler angles calculation:</a:t>
            </a:r>
          </a:p>
          <a:p>
            <a:pPr lvl="1"/>
            <a:r>
              <a:rPr lang="en-US" dirty="0" smtClean="0"/>
              <a:t>Gyroscope: Integration of angular velocity over time.</a:t>
            </a:r>
          </a:p>
          <a:p>
            <a:pPr lvl="1"/>
            <a:endParaRPr lang="en-US" dirty="0" smtClean="0"/>
          </a:p>
          <a:p>
            <a:pPr lvl="2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Accelerometer: Multiplication with a (</a:t>
            </a:r>
            <a:r>
              <a:rPr lang="en-US" dirty="0" err="1" smtClean="0"/>
              <a:t>x,y,z</a:t>
            </a:r>
            <a:r>
              <a:rPr lang="en-US" dirty="0" smtClean="0"/>
              <a:t>) Direction Cosine Transformation Matrix.</a:t>
            </a:r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2577465"/>
            <a:ext cx="1238250" cy="1461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182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1219200"/>
            <a:ext cx="7924800" cy="4984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183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43000" y="5105400"/>
            <a:ext cx="5943600" cy="1171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0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0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50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50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0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0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Signal Processing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Algorithms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Theta angle by Accelerometer and Gyroscope:</a:t>
            </a:r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" name="Picture 11" descr="D:\Study\Do an FPT\FUFO\Document\04.Design\FUFO_FUFO\Filter\Figure\Pitch_noFilter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2209800"/>
            <a:ext cx="7772400" cy="4191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352800" y="6488668"/>
            <a:ext cx="197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BEFORE FILTER</a:t>
            </a:r>
          </a:p>
        </p:txBody>
      </p:sp>
      <p:pic>
        <p:nvPicPr>
          <p:cNvPr id="14" name="Picture 13" descr="D:\Study\Do an FPT\FUFO\Document\04.Design\FUFO_FUFO\Filter\Figure\Pitch_LowHighFilter.jp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2209800"/>
            <a:ext cx="7772400" cy="4191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2133600" y="6488668"/>
            <a:ext cx="4963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AFTER HIGH-PASS AND LOW-PASS FILTER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Signal Processing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Algorithms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Theta angle by Accelerometer and Gyroscope:</a:t>
            </a:r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90800" y="6488668"/>
            <a:ext cx="392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AFTER COMPLEMENTARY FILTER</a:t>
            </a:r>
          </a:p>
        </p:txBody>
      </p:sp>
      <p:pic>
        <p:nvPicPr>
          <p:cNvPr id="17" name="Picture 16" descr="D:\Study\Do an FPT\FUFO\Document\04.Design\FUFO_FUFO\Filter\Figure\Pitch_Complementary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2209800"/>
            <a:ext cx="7772400" cy="4191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Result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Experiment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Test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Strategy </a:t>
            </a:r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4034" name="Picture 2" descr="C:\Users\YenKute\Desktop\FUFO.Present\V-Model-Developmen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371600"/>
            <a:ext cx="6438900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33778"/>
            <a:ext cx="7391400" cy="563562"/>
          </a:xfrm>
        </p:spPr>
        <p:txBody>
          <a:bodyPr/>
          <a:lstStyle/>
          <a:p>
            <a:r>
              <a:rPr lang="en-US" dirty="0" smtClean="0"/>
              <a:t>Project Plan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71600"/>
            <a:ext cx="8229600" cy="4724400"/>
          </a:xfrm>
        </p:spPr>
      </p:pic>
      <p:pic>
        <p:nvPicPr>
          <p:cNvPr id="6" name="Picture 5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31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pic>
        <p:nvPicPr>
          <p:cNvPr id="35" name="Picture 34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Experiment</a:t>
            </a:r>
            <a:endParaRPr lang="en-US" sz="40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334277"/>
              </p:ext>
            </p:extLst>
          </p:nvPr>
        </p:nvGraphicFramePr>
        <p:xfrm>
          <a:off x="457200" y="1190767"/>
          <a:ext cx="8424868" cy="52254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4863"/>
                <a:gridCol w="533400"/>
                <a:gridCol w="533400"/>
                <a:gridCol w="476035"/>
                <a:gridCol w="590765"/>
                <a:gridCol w="685800"/>
                <a:gridCol w="533400"/>
                <a:gridCol w="533400"/>
                <a:gridCol w="533400"/>
                <a:gridCol w="685800"/>
                <a:gridCol w="533400"/>
                <a:gridCol w="533400"/>
                <a:gridCol w="685800"/>
                <a:gridCol w="685800"/>
                <a:gridCol w="76205"/>
              </a:tblGrid>
              <a:tr h="352899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Function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Unit test 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System test 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Acceptance test 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4379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Test case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Bug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Test case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Bug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Test case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Bug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 Result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299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Plan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Actual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Plan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Actual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Plan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Actual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Plan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Actual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Plan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Actual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Plan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Actual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4088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AOP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55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58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9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40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53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15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17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OK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2993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FUFO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20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25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16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27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OK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2993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AOC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45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48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36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38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12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13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OK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898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898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898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898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898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898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898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898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898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898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898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898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898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898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898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898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</a:tbl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7520495"/>
              </p:ext>
            </p:extLst>
          </p:nvPr>
        </p:nvGraphicFramePr>
        <p:xfrm>
          <a:off x="457200" y="3429000"/>
          <a:ext cx="2847975" cy="2790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497626"/>
              </p:ext>
            </p:extLst>
          </p:nvPr>
        </p:nvGraphicFramePr>
        <p:xfrm>
          <a:off x="5961797" y="3429000"/>
          <a:ext cx="2685197" cy="2809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4681206"/>
              </p:ext>
            </p:extLst>
          </p:nvPr>
        </p:nvGraphicFramePr>
        <p:xfrm>
          <a:off x="3276600" y="3429000"/>
          <a:ext cx="2743200" cy="2809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03556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3850780"/>
              </p:ext>
            </p:extLst>
          </p:nvPr>
        </p:nvGraphicFramePr>
        <p:xfrm>
          <a:off x="533400" y="2438400"/>
          <a:ext cx="3657600" cy="2057398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2105890"/>
                <a:gridCol w="1551710"/>
              </a:tblGrid>
              <a:tr h="34541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UT+ST+AT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UT+ST+AT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56346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smtClean="0">
                          <a:effectLst/>
                        </a:rPr>
                        <a:t>Total Test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 case </a:t>
                      </a:r>
                      <a:r>
                        <a:rPr lang="en-US" sz="1600" u="none" strike="noStrike" dirty="0" smtClean="0">
                          <a:effectLst/>
                        </a:rPr>
                        <a:t>Actual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smtClean="0">
                          <a:effectLst/>
                        </a:rPr>
                        <a:t>Total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600" u="none" strike="noStrike" dirty="0" smtClean="0">
                          <a:effectLst/>
                        </a:rPr>
                        <a:t>bug </a:t>
                      </a:r>
                      <a:r>
                        <a:rPr lang="en-US" sz="1600" u="none" strike="noStrike" dirty="0">
                          <a:effectLst/>
                        </a:rPr>
                        <a:t>Actual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871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</a:tr>
              <a:tr h="2871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128</a:t>
                      </a:r>
                      <a:endParaRPr lang="en-US" sz="16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18</a:t>
                      </a:r>
                      <a:endParaRPr lang="en-US" sz="16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</a:tr>
              <a:tr h="2871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>
                          <a:effectLst/>
                        </a:rPr>
                        <a:t>58</a:t>
                      </a:r>
                      <a:endParaRPr lang="en-US" sz="16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8</a:t>
                      </a:r>
                      <a:endParaRPr lang="en-US" sz="16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</a:tr>
              <a:tr h="2871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99</a:t>
                      </a:r>
                      <a:endParaRPr lang="en-US" sz="16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14</a:t>
                      </a:r>
                      <a:endParaRPr lang="en-US" sz="16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Experiment</a:t>
            </a:r>
            <a:endParaRPr lang="en-US" sz="4000" dirty="0"/>
          </a:p>
        </p:txBody>
      </p:sp>
      <p:pic>
        <p:nvPicPr>
          <p:cNvPr id="6" name="Picture 5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7703328"/>
              </p:ext>
            </p:extLst>
          </p:nvPr>
        </p:nvGraphicFramePr>
        <p:xfrm>
          <a:off x="5029200" y="990600"/>
          <a:ext cx="3906611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7225779"/>
              </p:ext>
            </p:extLst>
          </p:nvPr>
        </p:nvGraphicFramePr>
        <p:xfrm>
          <a:off x="4953000" y="3657600"/>
          <a:ext cx="3912053" cy="275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16524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Results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Experiment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Indoor flight:</a:t>
            </a:r>
          </a:p>
          <a:p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 descr="D:\Study\Do an FPT\FUFO\Document\04.Design\FUFO_FUFO\Filter\Figure\PID_indoor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676400"/>
            <a:ext cx="7620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Results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Experiment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Outdoor flight:</a:t>
            </a:r>
          </a:p>
          <a:p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" name="Picture 10" descr="D:\Study\Do an FPT\FUFO\Document\04.Design\FUFO_FUFO\Filter\Figure\PID_Outdoor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676400"/>
            <a:ext cx="76200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Achievement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Conclusion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" name="Diagram 9"/>
          <p:cNvGraphicFramePr/>
          <p:nvPr/>
        </p:nvGraphicFramePr>
        <p:xfrm>
          <a:off x="1676400" y="1371600"/>
          <a:ext cx="6096000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Smiley Face 11"/>
          <p:cNvSpPr/>
          <p:nvPr/>
        </p:nvSpPr>
        <p:spPr>
          <a:xfrm>
            <a:off x="7162800" y="2209800"/>
            <a:ext cx="1066800" cy="990600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miley Face 12"/>
          <p:cNvSpPr/>
          <p:nvPr/>
        </p:nvSpPr>
        <p:spPr>
          <a:xfrm>
            <a:off x="7239000" y="4114800"/>
            <a:ext cx="1066800" cy="990600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P spid="12" grpId="0" animBg="1"/>
      <p:bldP spid="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Future Improvement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Conclusion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 Develop a higher response system.</a:t>
            </a:r>
          </a:p>
          <a:p>
            <a:r>
              <a:rPr lang="en-US" dirty="0" smtClean="0"/>
              <a:t> Hold altitude in narrow and low area with precision of +-0.1 m </a:t>
            </a:r>
          </a:p>
          <a:p>
            <a:r>
              <a:rPr lang="en-US" dirty="0" smtClean="0"/>
              <a:t> Hold a specified position on map or moving on a track.</a:t>
            </a:r>
          </a:p>
          <a:p>
            <a:r>
              <a:rPr lang="en-US" dirty="0" smtClean="0"/>
              <a:t> Obstacle detection and avoidance. </a:t>
            </a:r>
          </a:p>
          <a:p>
            <a:r>
              <a:rPr lang="en-US" dirty="0" smtClean="0"/>
              <a:t> CMOS camera's video transmission over long distance.</a:t>
            </a:r>
          </a:p>
          <a:p>
            <a:r>
              <a:rPr lang="en-US" dirty="0" smtClean="0"/>
              <a:t>Object detection based on image processing.</a:t>
            </a:r>
          </a:p>
          <a:p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Content Placeholder 8"/>
          <p:cNvSpPr txBox="1">
            <a:spLocks/>
          </p:cNvSpPr>
          <p:nvPr/>
        </p:nvSpPr>
        <p:spPr bwMode="auto">
          <a:xfrm>
            <a:off x="609600" y="1228725"/>
            <a:ext cx="8229600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733800"/>
            <a:ext cx="6400800" cy="685800"/>
          </a:xfrm>
        </p:spPr>
        <p:txBody>
          <a:bodyPr/>
          <a:lstStyle/>
          <a:p>
            <a:pPr eaLnBrk="1" hangingPunct="1"/>
            <a:r>
              <a:rPr lang="en-US" dirty="0" smtClean="0"/>
              <a:t>www.themegallery.com</a:t>
            </a:r>
          </a:p>
        </p:txBody>
      </p:sp>
      <p:sp>
        <p:nvSpPr>
          <p:cNvPr id="18435" name="WordArt 3"/>
          <p:cNvSpPr>
            <a:spLocks noChangeArrowheads="1" noChangeShapeType="1" noTextEdit="1"/>
          </p:cNvSpPr>
          <p:nvPr/>
        </p:nvSpPr>
        <p:spPr bwMode="gray">
          <a:xfrm>
            <a:off x="2362200" y="4343400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5400" b="1" kern="10" dirty="0">
                <a:ln w="28575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effectLst>
                  <a:outerShdw dist="107763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ea typeface="Verdana"/>
                <a:cs typeface="Verdana"/>
              </a:rPr>
              <a:t>Thank You !</a:t>
            </a:r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white">
          <a:xfrm>
            <a:off x="1524000" y="5181600"/>
            <a:ext cx="7086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From FUFO team with love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843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7E21074-7173-492D-B562-8E2E44D4A26C}" type="slidenum">
              <a:rPr lang="en-US" smtClean="0"/>
              <a:pPr/>
              <a:t>46</a:t>
            </a:fld>
            <a:endParaRPr lang="en-US" dirty="0" smtClean="0"/>
          </a:p>
        </p:txBody>
      </p:sp>
      <p:pic>
        <p:nvPicPr>
          <p:cNvPr id="6" name="Picture 5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38600" y="5638800"/>
            <a:ext cx="1447800" cy="144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9719"/>
            <a:ext cx="7391400" cy="563562"/>
          </a:xfrm>
        </p:spPr>
        <p:txBody>
          <a:bodyPr/>
          <a:lstStyle/>
          <a:p>
            <a:r>
              <a:rPr lang="en-US" dirty="0" smtClean="0"/>
              <a:t>Project Plan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55" y="1219200"/>
            <a:ext cx="8610600" cy="498763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7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Definition:</a:t>
            </a:r>
          </a:p>
          <a:p>
            <a:pPr lvl="1"/>
            <a:r>
              <a:rPr lang="en-US" dirty="0" smtClean="0"/>
              <a:t>A Vertical Take-Off and Landing aircraft.</a:t>
            </a:r>
          </a:p>
          <a:p>
            <a:pPr lvl="1"/>
            <a:r>
              <a:rPr lang="en-US" dirty="0" smtClean="0"/>
              <a:t>Has 4 rotors.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1EB7ED-2861-4E9B-BD17-47535DBB2E46}" type="slidenum">
              <a:rPr lang="en-US" smtClean="0"/>
              <a:pPr/>
              <a:t>6</a:t>
            </a:fld>
            <a:endParaRPr lang="en-US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pic>
        <p:nvPicPr>
          <p:cNvPr id="7" name="Picture 6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0" y="2743200"/>
            <a:ext cx="50292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History</a:t>
            </a:r>
            <a:endParaRPr lang="en-US" sz="3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The first </a:t>
            </a:r>
            <a:r>
              <a:rPr lang="en-US" dirty="0" err="1" smtClean="0"/>
              <a:t>Quadrocopter</a:t>
            </a:r>
            <a:r>
              <a:rPr lang="en-US" dirty="0" smtClean="0"/>
              <a:t> was developed in 1920. </a:t>
            </a:r>
          </a:p>
          <a:p>
            <a:r>
              <a:rPr lang="en-US" dirty="0" smtClean="0"/>
              <a:t>No commercialized </a:t>
            </a:r>
            <a:r>
              <a:rPr lang="en-US" dirty="0" err="1" smtClean="0"/>
              <a:t>Quadrocopter</a:t>
            </a:r>
            <a:r>
              <a:rPr lang="en-US" dirty="0" smtClean="0"/>
              <a:t> because of limitation of technology and science at that time.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1EB7ED-2861-4E9B-BD17-47535DBB2E46}" type="slidenum">
              <a:rPr lang="en-US" smtClean="0"/>
              <a:pPr/>
              <a:t>7</a:t>
            </a:fld>
            <a:endParaRPr lang="en-US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pic>
        <p:nvPicPr>
          <p:cNvPr id="7" name="Picture 6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3810000"/>
            <a:ext cx="5638800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History</a:t>
            </a:r>
            <a:endParaRPr lang="en-US" sz="3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98B75C5-E081-4EFD-B3D5-BEA8AC4A8D4D}" type="slidenum">
              <a:rPr lang="en-US" smtClean="0"/>
              <a:pPr/>
              <a:t>8</a:t>
            </a:fld>
            <a:endParaRPr lang="en-US" dirty="0" smtClean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8 years before 2012, many institutes and companies began to research on this platform as a small UAV.</a:t>
            </a:r>
          </a:p>
          <a:p>
            <a:endParaRPr lang="en-US" dirty="0"/>
          </a:p>
        </p:txBody>
      </p:sp>
      <p:pic>
        <p:nvPicPr>
          <p:cNvPr id="28674" name="Picture 2" descr="http://thegeekshow.co.uk/wp-content/uploads/2012/02/university-of-pennsylvania-nanobot-quadrocopter-formation-flying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3124200"/>
            <a:ext cx="2714625" cy="1524001"/>
          </a:xfrm>
          <a:prstGeom prst="rect">
            <a:avLst/>
          </a:prstGeom>
          <a:noFill/>
        </p:spPr>
      </p:pic>
      <p:pic>
        <p:nvPicPr>
          <p:cNvPr id="28676" name="Picture 4" descr="http://1.bp.blogspot.com/-KWDzhuF3yY0/Tz_7rjRe1RI/AAAAAAAAEUY/MJfPt4UZnGM/s1600/o-aeryon-scout-quadrocopter-transforms-into-spycopter-using-videozoom10x-vide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86200" y="2895600"/>
            <a:ext cx="4876800" cy="3256202"/>
          </a:xfrm>
          <a:prstGeom prst="rect">
            <a:avLst/>
          </a:prstGeom>
          <a:noFill/>
        </p:spPr>
      </p:pic>
      <p:sp>
        <p:nvSpPr>
          <p:cNvPr id="11" name="Rounded Rectangle 10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History</a:t>
            </a:r>
            <a:endParaRPr lang="en-US" sz="3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98B75C5-E081-4EFD-B3D5-BEA8AC4A8D4D}" type="slidenum">
              <a:rPr lang="en-US" smtClean="0"/>
              <a:pPr/>
              <a:t>9</a:t>
            </a:fld>
            <a:endParaRPr lang="en-US" dirty="0" smtClean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Commercialized product</a:t>
            </a:r>
            <a:endParaRPr lang="en-US" sz="3500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b="1" dirty="0" err="1" smtClean="0"/>
              <a:t>Airbot</a:t>
            </a:r>
            <a:r>
              <a:rPr lang="en-US" b="1" dirty="0" smtClean="0"/>
              <a:t> X600-BKPP (€ 34,500)</a:t>
            </a:r>
            <a:endParaRPr lang="en-US" dirty="0" smtClean="0"/>
          </a:p>
          <a:p>
            <a:pPr lvl="1"/>
            <a:r>
              <a:rPr lang="en-US" dirty="0" smtClean="0"/>
              <a:t>Radio control unit (2.4 GHz)</a:t>
            </a:r>
          </a:p>
          <a:p>
            <a:pPr lvl="1"/>
            <a:r>
              <a:rPr lang="en-US" dirty="0" smtClean="0"/>
              <a:t>Live video stream</a:t>
            </a:r>
          </a:p>
          <a:p>
            <a:pPr lvl="1"/>
            <a:r>
              <a:rPr lang="en-US" dirty="0" smtClean="0"/>
              <a:t>GPS waypoint navigation</a:t>
            </a:r>
          </a:p>
          <a:p>
            <a:pPr lvl="1"/>
            <a:endParaRPr lang="en-US" dirty="0" smtClean="0"/>
          </a:p>
          <a:p>
            <a:r>
              <a:rPr lang="en-US" b="1" dirty="0" err="1" smtClean="0"/>
              <a:t>CyberQuad</a:t>
            </a:r>
            <a:r>
              <a:rPr lang="en-US" b="1" dirty="0" smtClean="0"/>
              <a:t> Maxi ($ 36,000)</a:t>
            </a:r>
            <a:endParaRPr lang="en-US" sz="2800" dirty="0" smtClean="0"/>
          </a:p>
          <a:p>
            <a:pPr lvl="1"/>
            <a:r>
              <a:rPr lang="en-US" dirty="0" smtClean="0"/>
              <a:t>Radio control unit </a:t>
            </a:r>
            <a:endParaRPr lang="en-US" sz="2400" dirty="0" smtClean="0"/>
          </a:p>
          <a:p>
            <a:pPr lvl="1"/>
            <a:r>
              <a:rPr lang="en-US" dirty="0" smtClean="0"/>
              <a:t>GPS waypoint navigation</a:t>
            </a:r>
            <a:endParaRPr lang="en-US" sz="2400" dirty="0" smtClean="0"/>
          </a:p>
          <a:p>
            <a:pPr lvl="1"/>
            <a:r>
              <a:rPr lang="en-US" dirty="0" smtClean="0"/>
              <a:t>Live video stream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pic>
        <p:nvPicPr>
          <p:cNvPr id="11" name="Picture 10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3600" y="1676400"/>
            <a:ext cx="2708316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l_fi" descr="http://www.eurolinksystems.com/images/cyberGray_small.pn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0" y="4267200"/>
            <a:ext cx="3104160" cy="190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Donut 14"/>
          <p:cNvSpPr/>
          <p:nvPr/>
        </p:nvSpPr>
        <p:spPr>
          <a:xfrm>
            <a:off x="4343400" y="990600"/>
            <a:ext cx="2286000" cy="838200"/>
          </a:xfrm>
          <a:prstGeom prst="donut">
            <a:avLst>
              <a:gd name="adj" fmla="val 3964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6" name="Donut 15"/>
          <p:cNvSpPr/>
          <p:nvPr/>
        </p:nvSpPr>
        <p:spPr>
          <a:xfrm>
            <a:off x="4114800" y="3581400"/>
            <a:ext cx="2286000" cy="838200"/>
          </a:xfrm>
          <a:prstGeom prst="donut">
            <a:avLst>
              <a:gd name="adj" fmla="val 3964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theme/theme1.xml><?xml version="1.0" encoding="utf-8"?>
<a:theme xmlns:a="http://schemas.openxmlformats.org/drawingml/2006/main" name="FUFO_Slideshow_Template">
  <a:themeElements>
    <a:clrScheme name="Office Theme 1">
      <a:dk1>
        <a:srgbClr val="1D4940"/>
      </a:dk1>
      <a:lt1>
        <a:srgbClr val="FFFFFF"/>
      </a:lt1>
      <a:dk2>
        <a:srgbClr val="3F716F"/>
      </a:dk2>
      <a:lt2>
        <a:srgbClr val="C0C0C0"/>
      </a:lt2>
      <a:accent1>
        <a:srgbClr val="669E86"/>
      </a:accent1>
      <a:accent2>
        <a:srgbClr val="A2CAB4"/>
      </a:accent2>
      <a:accent3>
        <a:srgbClr val="FFFFFF"/>
      </a:accent3>
      <a:accent4>
        <a:srgbClr val="173D35"/>
      </a:accent4>
      <a:accent5>
        <a:srgbClr val="B8CCC3"/>
      </a:accent5>
      <a:accent6>
        <a:srgbClr val="92B7A3"/>
      </a:accent6>
      <a:hlink>
        <a:srgbClr val="8CA35F"/>
      </a:hlink>
      <a:folHlink>
        <a:srgbClr val="C1B05D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>
    <a:extraClrScheme>
      <a:clrScheme name="Office Theme 1">
        <a:dk1>
          <a:srgbClr val="1D4940"/>
        </a:dk1>
        <a:lt1>
          <a:srgbClr val="FFFFFF"/>
        </a:lt1>
        <a:dk2>
          <a:srgbClr val="3F716F"/>
        </a:dk2>
        <a:lt2>
          <a:srgbClr val="C0C0C0"/>
        </a:lt2>
        <a:accent1>
          <a:srgbClr val="669E86"/>
        </a:accent1>
        <a:accent2>
          <a:srgbClr val="A2CAB4"/>
        </a:accent2>
        <a:accent3>
          <a:srgbClr val="FFFFFF"/>
        </a:accent3>
        <a:accent4>
          <a:srgbClr val="173D35"/>
        </a:accent4>
        <a:accent5>
          <a:srgbClr val="B8CCC3"/>
        </a:accent5>
        <a:accent6>
          <a:srgbClr val="92B7A3"/>
        </a:accent6>
        <a:hlink>
          <a:srgbClr val="8CA35F"/>
        </a:hlink>
        <a:folHlink>
          <a:srgbClr val="C1B05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93575"/>
        </a:dk1>
        <a:lt1>
          <a:srgbClr val="FFFFFF"/>
        </a:lt1>
        <a:dk2>
          <a:srgbClr val="000066"/>
        </a:dk2>
        <a:lt2>
          <a:srgbClr val="808080"/>
        </a:lt2>
        <a:accent1>
          <a:srgbClr val="4B92E1"/>
        </a:accent1>
        <a:accent2>
          <a:srgbClr val="99CCFF"/>
        </a:accent2>
        <a:accent3>
          <a:srgbClr val="FFFFFF"/>
        </a:accent3>
        <a:accent4>
          <a:srgbClr val="062C63"/>
        </a:accent4>
        <a:accent5>
          <a:srgbClr val="B1C7EE"/>
        </a:accent5>
        <a:accent6>
          <a:srgbClr val="8AB9E7"/>
        </a:accent6>
        <a:hlink>
          <a:srgbClr val="0066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B4C5B"/>
        </a:dk1>
        <a:lt1>
          <a:srgbClr val="FFFFFF"/>
        </a:lt1>
        <a:dk2>
          <a:srgbClr val="000000"/>
        </a:dk2>
        <a:lt2>
          <a:srgbClr val="969696"/>
        </a:lt2>
        <a:accent1>
          <a:srgbClr val="E3BE05"/>
        </a:accent1>
        <a:accent2>
          <a:srgbClr val="81C200"/>
        </a:accent2>
        <a:accent3>
          <a:srgbClr val="FFFFFF"/>
        </a:accent3>
        <a:accent4>
          <a:srgbClr val="08404C"/>
        </a:accent4>
        <a:accent5>
          <a:srgbClr val="EFDBAA"/>
        </a:accent5>
        <a:accent6>
          <a:srgbClr val="74B0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FUFO_Slideshow_Template</Template>
  <TotalTime>4146</TotalTime>
  <Words>952</Words>
  <Application>Microsoft Office PowerPoint</Application>
  <PresentationFormat>On-screen Show (4:3)</PresentationFormat>
  <Paragraphs>457</Paragraphs>
  <Slides>46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8" baseType="lpstr">
      <vt:lpstr>FUFO_Slideshow_Template</vt:lpstr>
      <vt:lpstr>Visio</vt:lpstr>
      <vt:lpstr>FUFO Project</vt:lpstr>
      <vt:lpstr>Contents</vt:lpstr>
      <vt:lpstr>FUFO team</vt:lpstr>
      <vt:lpstr>Project Plan</vt:lpstr>
      <vt:lpstr>Project Plan</vt:lpstr>
      <vt:lpstr>History</vt:lpstr>
      <vt:lpstr>History</vt:lpstr>
      <vt:lpstr>History</vt:lpstr>
      <vt:lpstr>Commercialized product</vt:lpstr>
      <vt:lpstr>Idea</vt:lpstr>
      <vt:lpstr>Idea</vt:lpstr>
      <vt:lpstr>Idea</vt:lpstr>
      <vt:lpstr>Idea</vt:lpstr>
      <vt:lpstr>Idea</vt:lpstr>
      <vt:lpstr>Idea</vt:lpstr>
      <vt:lpstr>Idea</vt:lpstr>
      <vt:lpstr>Idea</vt:lpstr>
      <vt:lpstr>Hardware study</vt:lpstr>
      <vt:lpstr>Hardware study</vt:lpstr>
      <vt:lpstr>Hardware study</vt:lpstr>
      <vt:lpstr>Hardware study</vt:lpstr>
      <vt:lpstr>Hardware study</vt:lpstr>
      <vt:lpstr>Hardware study</vt:lpstr>
      <vt:lpstr>Hardware design</vt:lpstr>
      <vt:lpstr>Hardware design</vt:lpstr>
      <vt:lpstr>Frame design</vt:lpstr>
      <vt:lpstr>FUFO Quadrocopter</vt:lpstr>
      <vt:lpstr>Software study</vt:lpstr>
      <vt:lpstr>Software study</vt:lpstr>
      <vt:lpstr>Software study</vt:lpstr>
      <vt:lpstr>Software study</vt:lpstr>
      <vt:lpstr>Software study</vt:lpstr>
      <vt:lpstr>Quadrocopter Dynamic</vt:lpstr>
      <vt:lpstr>Quadrocopter Dynamic</vt:lpstr>
      <vt:lpstr>PID Control system</vt:lpstr>
      <vt:lpstr>Signal Processing</vt:lpstr>
      <vt:lpstr>Signal Processing</vt:lpstr>
      <vt:lpstr>Signal Processing</vt:lpstr>
      <vt:lpstr>Result</vt:lpstr>
      <vt:lpstr>Result</vt:lpstr>
      <vt:lpstr>Result</vt:lpstr>
      <vt:lpstr>Results</vt:lpstr>
      <vt:lpstr>Results</vt:lpstr>
      <vt:lpstr>Achievement</vt:lpstr>
      <vt:lpstr>Future Improvement</vt:lpstr>
      <vt:lpstr>PowerPoint Presentation</vt:lpstr>
    </vt:vector>
  </TitlesOfParts>
  <Company>Grizli777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Scope</dc:title>
  <dc:creator>tnguyen</dc:creator>
  <cp:lastModifiedBy>YenKute</cp:lastModifiedBy>
  <cp:revision>268</cp:revision>
  <dcterms:created xsi:type="dcterms:W3CDTF">2012-02-01T02:30:47Z</dcterms:created>
  <dcterms:modified xsi:type="dcterms:W3CDTF">2012-08-22T13:44:12Z</dcterms:modified>
</cp:coreProperties>
</file>